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830" r:id="rId2"/>
  </p:sldMasterIdLst>
  <p:notesMasterIdLst>
    <p:notesMasterId r:id="rId21"/>
  </p:notesMasterIdLst>
  <p:handoutMasterIdLst>
    <p:handoutMasterId r:id="rId22"/>
  </p:handoutMasterIdLst>
  <p:sldIdLst>
    <p:sldId id="364" r:id="rId3"/>
    <p:sldId id="458" r:id="rId4"/>
    <p:sldId id="479" r:id="rId5"/>
    <p:sldId id="461" r:id="rId6"/>
    <p:sldId id="481" r:id="rId7"/>
    <p:sldId id="257" r:id="rId8"/>
    <p:sldId id="485" r:id="rId9"/>
    <p:sldId id="486" r:id="rId10"/>
    <p:sldId id="462" r:id="rId11"/>
    <p:sldId id="463" r:id="rId12"/>
    <p:sldId id="480" r:id="rId13"/>
    <p:sldId id="466" r:id="rId14"/>
    <p:sldId id="409" r:id="rId15"/>
    <p:sldId id="482" r:id="rId16"/>
    <p:sldId id="467" r:id="rId17"/>
    <p:sldId id="469" r:id="rId18"/>
    <p:sldId id="468" r:id="rId19"/>
    <p:sldId id="459" r:id="rId20"/>
  </p:sldIdLst>
  <p:sldSz cx="9144000" cy="5143500" type="screen16x9"/>
  <p:notesSz cx="9309100" cy="70231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2A5DA5"/>
    <a:srgbClr val="000000"/>
    <a:srgbClr val="4C4C4C"/>
    <a:srgbClr val="565656"/>
    <a:srgbClr val="7F7F7F"/>
    <a:srgbClr val="6C6C6C"/>
    <a:srgbClr val="E8E8E8"/>
    <a:srgbClr val="F2F2F2"/>
    <a:srgbClr val="2A67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90" autoAdjust="0"/>
    <p:restoredTop sz="93931" autoAdjust="0"/>
  </p:normalViewPr>
  <p:slideViewPr>
    <p:cSldViewPr snapToGrid="0">
      <p:cViewPr varScale="1">
        <p:scale>
          <a:sx n="113" d="100"/>
          <a:sy n="113" d="100"/>
        </p:scale>
        <p:origin x="1046" y="91"/>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060"/>
    </p:cViewPr>
  </p:sorterViewPr>
  <p:notesViewPr>
    <p:cSldViewPr snapToGrid="0">
      <p:cViewPr varScale="1">
        <p:scale>
          <a:sx n="64" d="100"/>
          <a:sy n="64" d="100"/>
        </p:scale>
        <p:origin x="184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5273003" y="0"/>
            <a:ext cx="4033943" cy="351155"/>
          </a:xfrm>
          <a:prstGeom prst="rect">
            <a:avLst/>
          </a:prstGeom>
        </p:spPr>
        <p:txBody>
          <a:bodyPr vert="horz" lIns="93324" tIns="46662" rIns="93324" bIns="46662" rtlCol="0"/>
          <a:lstStyle>
            <a:lvl1pPr algn="r">
              <a:defRPr sz="1200"/>
            </a:lvl1pPr>
          </a:lstStyle>
          <a:p>
            <a:fld id="{4499F3A4-7CE6-7D4B-82F4-AAB0A89D24A0}" type="datetimeFigureOut">
              <a:rPr lang="en-US" smtClean="0"/>
              <a:t>6/15/2020</a:t>
            </a:fld>
            <a:endParaRPr lang="en-US"/>
          </a:p>
        </p:txBody>
      </p:sp>
      <p:sp>
        <p:nvSpPr>
          <p:cNvPr id="4" name="Footer Placeholder 3"/>
          <p:cNvSpPr>
            <a:spLocks noGrp="1"/>
          </p:cNvSpPr>
          <p:nvPr>
            <p:ph type="ftr" sz="quarter" idx="2"/>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5273003" y="6670726"/>
            <a:ext cx="4033943" cy="351155"/>
          </a:xfrm>
          <a:prstGeom prst="rect">
            <a:avLst/>
          </a:prstGeom>
        </p:spPr>
        <p:txBody>
          <a:bodyPr vert="horz" lIns="93324" tIns="46662" rIns="93324" bIns="46662"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5273003" y="0"/>
            <a:ext cx="4033943" cy="351155"/>
          </a:xfrm>
          <a:prstGeom prst="rect">
            <a:avLst/>
          </a:prstGeom>
        </p:spPr>
        <p:txBody>
          <a:bodyPr vert="horz" lIns="93324" tIns="46662" rIns="93324" bIns="46662" rtlCol="0"/>
          <a:lstStyle>
            <a:lvl1pPr algn="r">
              <a:defRPr sz="1200"/>
            </a:lvl1pPr>
          </a:lstStyle>
          <a:p>
            <a:fld id="{7703C395-96D9-3549-B668-03A5D401BEEB}" type="datetimeFigureOut">
              <a:rPr lang="en-US" smtClean="0"/>
              <a:t>6/15/2020</a:t>
            </a:fld>
            <a:endParaRPr lang="en-US"/>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70726"/>
            <a:ext cx="403394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5273003" y="6670726"/>
            <a:ext cx="4033943" cy="351155"/>
          </a:xfrm>
          <a:prstGeom prst="rect">
            <a:avLst/>
          </a:prstGeom>
        </p:spPr>
        <p:txBody>
          <a:bodyPr vert="horz" lIns="93324" tIns="46662" rIns="93324" bIns="46662"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561B61-B530-47BE-A598-2F9E3BC367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9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10</a:t>
            </a:fld>
            <a:endParaRPr lang="en-US" dirty="0"/>
          </a:p>
        </p:txBody>
      </p:sp>
    </p:spTree>
    <p:extLst>
      <p:ext uri="{BB962C8B-B14F-4D97-AF65-F5344CB8AC3E}">
        <p14:creationId xmlns:p14="http://schemas.microsoft.com/office/powerpoint/2010/main" val="177825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Cancer is </a:t>
            </a:r>
            <a:r>
              <a:rPr lang="en-US" baseline="0"/>
              <a:t>a debilitating </a:t>
            </a:r>
            <a:r>
              <a:rPr lang="en-US" baseline="0" dirty="0"/>
              <a:t>disease that continues to be a leading cause of death. Cancer is the 2</a:t>
            </a:r>
            <a:r>
              <a:rPr lang="en-US" baseline="30000" dirty="0"/>
              <a:t>nd</a:t>
            </a:r>
            <a:r>
              <a:rPr lang="en-US" baseline="0" dirty="0"/>
              <a:t> leading cause of death in the US and projected to kill nearly 600,000 Americans in 2016. The number of newly diagnosed Americans in 2016 is estimated to be more than 1.6 million, which is roughly 4600 new diagnoses each day.</a:t>
            </a:r>
          </a:p>
        </p:txBody>
      </p:sp>
      <p:sp>
        <p:nvSpPr>
          <p:cNvPr id="4" name="Slide Number Placeholder 3"/>
          <p:cNvSpPr>
            <a:spLocks noGrp="1"/>
          </p:cNvSpPr>
          <p:nvPr>
            <p:ph type="sldNum" sz="quarter" idx="10"/>
          </p:nvPr>
        </p:nvSpPr>
        <p:spPr/>
        <p:txBody>
          <a:bodyPr/>
          <a:lstStyle/>
          <a:p>
            <a:fld id="{F1459DD9-C07A-0F4A-BE38-5AFB42BB2A68}" type="slidenum">
              <a:rPr lang="en-US" smtClean="0"/>
              <a:t>11</a:t>
            </a:fld>
            <a:endParaRPr lang="en-US" dirty="0"/>
          </a:p>
        </p:txBody>
      </p:sp>
    </p:spTree>
    <p:extLst>
      <p:ext uri="{BB962C8B-B14F-4D97-AF65-F5344CB8AC3E}">
        <p14:creationId xmlns:p14="http://schemas.microsoft.com/office/powerpoint/2010/main" val="212707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new approaches and perspectives</a:t>
            </a:r>
            <a:r>
              <a:rPr lang="en-US" b="0" baseline="0" dirty="0"/>
              <a:t> are needed to understand the complexity, of cancer and that has been the premise of bridging physical sciences with oncology at the NCI since 2009. </a:t>
            </a:r>
            <a:r>
              <a:rPr lang="en-US" b="0" dirty="0"/>
              <a:t>Physical sciences perspectives &amp; approaches provide complementary, new insights to understanding and treating</a:t>
            </a:r>
            <a:r>
              <a:rPr lang="en-US" b="0" baseline="0" dirty="0"/>
              <a:t> cancer. Mathematicians, </a:t>
            </a:r>
            <a:r>
              <a:rPr lang="en-US" b="0" baseline="0" dirty="0" err="1"/>
              <a:t>physicisits</a:t>
            </a:r>
            <a:r>
              <a:rPr lang="en-US" b="0" baseline="0" dirty="0"/>
              <a:t>, </a:t>
            </a:r>
            <a:r>
              <a:rPr lang="en-US" b="0" baseline="0" dirty="0" err="1"/>
              <a:t>engineeris,chemists</a:t>
            </a:r>
            <a:r>
              <a:rPr lang="en-US" b="0" baseline="0" dirty="0"/>
              <a:t> and other physical scientists bring a complementary viewpoint from clinicians and biologists and that is why you are working together.</a:t>
            </a:r>
          </a:p>
        </p:txBody>
      </p:sp>
      <p:sp>
        <p:nvSpPr>
          <p:cNvPr id="4" name="Slide Number Placeholder 3"/>
          <p:cNvSpPr>
            <a:spLocks noGrp="1"/>
          </p:cNvSpPr>
          <p:nvPr>
            <p:ph type="sldNum" sz="quarter" idx="10"/>
          </p:nvPr>
        </p:nvSpPr>
        <p:spPr/>
        <p:txBody>
          <a:bodyPr/>
          <a:lstStyle/>
          <a:p>
            <a:fld id="{F1459DD9-C07A-0F4A-BE38-5AFB42BB2A68}" type="slidenum">
              <a:rPr lang="en-US" smtClean="0"/>
              <a:t>12</a:t>
            </a:fld>
            <a:endParaRPr lang="en-US" dirty="0"/>
          </a:p>
        </p:txBody>
      </p:sp>
    </p:spTree>
    <p:extLst>
      <p:ext uri="{BB962C8B-B14F-4D97-AF65-F5344CB8AC3E}">
        <p14:creationId xmlns:p14="http://schemas.microsoft.com/office/powerpoint/2010/main" val="35997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15</a:t>
            </a:fld>
            <a:endParaRPr lang="en-US"/>
          </a:p>
        </p:txBody>
      </p:sp>
    </p:spTree>
    <p:extLst>
      <p:ext uri="{BB962C8B-B14F-4D97-AF65-F5344CB8AC3E}">
        <p14:creationId xmlns:p14="http://schemas.microsoft.com/office/powerpoint/2010/main" val="244128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16</a:t>
            </a:fld>
            <a:endParaRPr lang="en-US"/>
          </a:p>
        </p:txBody>
      </p:sp>
    </p:spTree>
    <p:extLst>
      <p:ext uri="{BB962C8B-B14F-4D97-AF65-F5344CB8AC3E}">
        <p14:creationId xmlns:p14="http://schemas.microsoft.com/office/powerpoint/2010/main" val="370059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F1459DD9-C07A-0F4A-BE38-5AFB42BB2A68}" type="slidenum">
              <a:rPr lang="en-US" smtClean="0"/>
              <a:t>17</a:t>
            </a:fld>
            <a:endParaRPr lang="en-US"/>
          </a:p>
        </p:txBody>
      </p:sp>
    </p:spTree>
    <p:extLst>
      <p:ext uri="{BB962C8B-B14F-4D97-AF65-F5344CB8AC3E}">
        <p14:creationId xmlns:p14="http://schemas.microsoft.com/office/powerpoint/2010/main" val="2525617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itle Slide">
    <p:bg>
      <p:bgPr>
        <a:solidFill>
          <a:schemeClr val="bg1"/>
        </a:solidFill>
        <a:effectLst/>
      </p:bgPr>
    </p:bg>
    <p:spTree>
      <p:nvGrpSpPr>
        <p:cNvPr id="1" name=""/>
        <p:cNvGrpSpPr/>
        <p:nvPr/>
      </p:nvGrpSpPr>
      <p:grpSpPr>
        <a:xfrm>
          <a:off x="0" y="0"/>
          <a:ext cx="0" cy="0"/>
          <a:chOff x="0" y="0"/>
          <a:chExt cx="0" cy="0"/>
        </a:xfrm>
      </p:grpSpPr>
      <p:sp>
        <p:nvSpPr>
          <p:cNvPr id="13" name="Pentagon 12"/>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entagon 13"/>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123E57"/>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accent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pic>
        <p:nvPicPr>
          <p:cNvPr id="12" name="Picture 11"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8" name="Date Placeholder 3"/>
          <p:cNvSpPr>
            <a:spLocks noGrp="1"/>
          </p:cNvSpPr>
          <p:nvPr>
            <p:ph type="dt" sz="half" idx="2"/>
          </p:nvPr>
        </p:nvSpPr>
        <p:spPr>
          <a:xfrm>
            <a:off x="6400800" y="4297680"/>
            <a:ext cx="2286000" cy="356616"/>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646BEAE4-16B3-0744-BFCA-11CE0C224282}" type="datetime4">
              <a:rPr lang="en-US" smtClean="0"/>
              <a:t>June 15, 2020</a:t>
            </a:fld>
            <a:endParaRPr lang="en-US" dirty="0"/>
          </a:p>
        </p:txBody>
      </p:sp>
    </p:spTree>
    <p:extLst>
      <p:ext uri="{BB962C8B-B14F-4D97-AF65-F5344CB8AC3E}">
        <p14:creationId xmlns:p14="http://schemas.microsoft.com/office/powerpoint/2010/main" val="247467608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White">
    <p:bg>
      <p:bgPr>
        <a:solidFill>
          <a:schemeClr val="bg1"/>
        </a:solidFill>
        <a:effectLst/>
      </p:bgPr>
    </p:bg>
    <p:spTree>
      <p:nvGrpSpPr>
        <p:cNvPr id="1" name=""/>
        <p:cNvGrpSpPr/>
        <p:nvPr/>
      </p:nvGrpSpPr>
      <p:grpSpPr>
        <a:xfrm>
          <a:off x="0" y="0"/>
          <a:ext cx="0" cy="0"/>
          <a:chOff x="0" y="0"/>
          <a:chExt cx="0" cy="0"/>
        </a:xfrm>
      </p:grpSpPr>
      <p:sp>
        <p:nvSpPr>
          <p:cNvPr id="10" name="Pentagon 9"/>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0088" y="2148840"/>
            <a:ext cx="3163776" cy="813435"/>
            <a:chOff x="2333626" y="1990725"/>
            <a:chExt cx="4519680" cy="1162050"/>
          </a:xfrm>
        </p:grpSpPr>
        <p:pic>
          <p:nvPicPr>
            <p:cNvPr id="3" name="Picture 2" descr="4_hhs_logo_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pic>
          <p:nvPicPr>
            <p:cNvPr id="6" name="Picture 5" descr="NCI-Logo-Stack-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grpSp>
      <p:sp>
        <p:nvSpPr>
          <p:cNvPr id="7"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err="1">
                <a:solidFill>
                  <a:srgbClr val="606060"/>
                </a:solidFill>
                <a:latin typeface="Arial" charset="0"/>
              </a:rPr>
              <a:t>www.cancer.gov</a:t>
            </a:r>
            <a:r>
              <a:rPr lang="en-US" sz="1600" b="1" dirty="0">
                <a:solidFill>
                  <a:srgbClr val="606060"/>
                </a:solidFill>
                <a:latin typeface="Arial" charset="0"/>
              </a:rPr>
              <a:t>                 </a:t>
            </a:r>
            <a:r>
              <a:rPr lang="en-US" sz="1600" b="1" dirty="0" err="1">
                <a:solidFill>
                  <a:srgbClr val="606060"/>
                </a:solidFill>
                <a:latin typeface="Arial" charset="0"/>
              </a:rPr>
              <a:t>www.cancer.gov</a:t>
            </a:r>
            <a:r>
              <a:rPr lang="en-US" sz="1600" b="1" dirty="0">
                <a:solidFill>
                  <a:srgbClr val="606060"/>
                </a:solidFill>
                <a:latin typeface="Arial" charset="0"/>
              </a:rPr>
              <a:t>/</a:t>
            </a:r>
            <a:r>
              <a:rPr lang="en-US" sz="1600" b="1" dirty="0" err="1">
                <a:solidFill>
                  <a:srgbClr val="606060"/>
                </a:solidFill>
                <a:latin typeface="Arial" charset="0"/>
              </a:rPr>
              <a:t>espanol</a:t>
            </a:r>
            <a:endParaRPr lang="en-US" sz="1600" b="1" dirty="0">
              <a:solidFill>
                <a:srgbClr val="606060"/>
              </a:solidFill>
              <a:latin typeface="Arial" charset="0"/>
            </a:endParaRPr>
          </a:p>
        </p:txBody>
      </p:sp>
    </p:spTree>
    <p:extLst>
      <p:ext uri="{BB962C8B-B14F-4D97-AF65-F5344CB8AC3E}">
        <p14:creationId xmlns:p14="http://schemas.microsoft.com/office/powerpoint/2010/main" val="28370121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CA13665-0E11-4054-BF0D-DF6C0D9B38A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2738060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13665-0E11-4054-BF0D-DF6C0D9B38A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540607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A13665-0E11-4054-BF0D-DF6C0D9B38A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3331783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A13665-0E11-4054-BF0D-DF6C0D9B38A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37868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A13665-0E11-4054-BF0D-DF6C0D9B38A3}"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3515547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A13665-0E11-4054-BF0D-DF6C0D9B38A3}"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3445962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13665-0E11-4054-BF0D-DF6C0D9B38A3}"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4111768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CA13665-0E11-4054-BF0D-DF6C0D9B38A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3135326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CA13665-0E11-4054-BF0D-DF6C0D9B38A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2182096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13665-0E11-4054-BF0D-DF6C0D9B38A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1846411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13665-0E11-4054-BF0D-DF6C0D9B38A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A6438-58A2-4555-B1B8-CF0E15D7FC16}" type="slidenum">
              <a:rPr lang="en-US" smtClean="0"/>
              <a:t>‹#›</a:t>
            </a:fld>
            <a:endParaRPr lang="en-US"/>
          </a:p>
        </p:txBody>
      </p:sp>
    </p:spTree>
    <p:extLst>
      <p:ext uri="{BB962C8B-B14F-4D97-AF65-F5344CB8AC3E}">
        <p14:creationId xmlns:p14="http://schemas.microsoft.com/office/powerpoint/2010/main" val="45552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Pentagon 8"/>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rgbClr val="123E57"/>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99311574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3" name="Picture 12"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4883933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hite">
    <p:bg>
      <p:bgPr>
        <a:solidFill>
          <a:schemeClr val="bg1"/>
        </a:solidFill>
        <a:effectLst/>
      </p:bgPr>
    </p:bg>
    <p:spTree>
      <p:nvGrpSpPr>
        <p:cNvPr id="1" name=""/>
        <p:cNvGrpSpPr/>
        <p:nvPr/>
      </p:nvGrpSpPr>
      <p:grpSpPr>
        <a:xfrm>
          <a:off x="0" y="0"/>
          <a:ext cx="0" cy="0"/>
          <a:chOff x="0" y="0"/>
          <a:chExt cx="0" cy="0"/>
        </a:xfrm>
      </p:grpSpPr>
      <p:sp>
        <p:nvSpPr>
          <p:cNvPr id="4" name="Pentagon 3"/>
          <p:cNvSpPr/>
          <p:nvPr userDrawn="1"/>
        </p:nvSpPr>
        <p:spPr>
          <a:xfrm>
            <a:off x="0" y="0"/>
            <a:ext cx="8458198" cy="5143500"/>
          </a:xfrm>
          <a:prstGeom prst="homePlate">
            <a:avLst>
              <a:gd name="adj" fmla="val 20935"/>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entagon 4"/>
          <p:cNvSpPr/>
          <p:nvPr userDrawn="1"/>
        </p:nvSpPr>
        <p:spPr>
          <a:xfrm>
            <a:off x="0" y="0"/>
            <a:ext cx="7289798" cy="5143500"/>
          </a:xfrm>
          <a:prstGeom prst="homePlate">
            <a:avLst>
              <a:gd name="adj" fmla="val 20935"/>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123E57"/>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8" name="Picture 7"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9100929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June 15, 2020</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5" r:id="rId1"/>
    <p:sldLayoutId id="2147483755" r:id="rId2"/>
    <p:sldLayoutId id="2147483826" r:id="rId3"/>
    <p:sldLayoutId id="2147483827" r:id="rId4"/>
    <p:sldLayoutId id="2147483828"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829" r:id="rId16"/>
  </p:sldLayoutIdLst>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CA13665-0E11-4054-BF0D-DF6C0D9B38A3}" type="datetimeFigureOut">
              <a:rPr lang="en-US" smtClean="0"/>
              <a:t>6/15/2020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6A6438-58A2-4555-B1B8-CF0E15D7FC16}" type="slidenum">
              <a:rPr lang="en-US" smtClean="0"/>
              <a:t>‹#›</a:t>
            </a:fld>
            <a:endParaRPr lang="en-US"/>
          </a:p>
        </p:txBody>
      </p:sp>
    </p:spTree>
    <p:extLst>
      <p:ext uri="{BB962C8B-B14F-4D97-AF65-F5344CB8AC3E}">
        <p14:creationId xmlns:p14="http://schemas.microsoft.com/office/powerpoint/2010/main" val="230106463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cer.org/research/cancer-facts-statistics/all-cancer-facts-figures/cancer-facts-figures-2020.htm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5.emf"/></Relationships>
</file>

<file path=ppt/slides/_rels/slide11.xml.rels><?xml version="1.0" encoding="UTF-8" standalone="yes"?>
<Relationships xmlns="http://schemas.openxmlformats.org/package/2006/relationships"><Relationship Id="rId3" Type="http://schemas.openxmlformats.org/officeDocument/2006/relationships/hyperlink" Target="http://bit.ly/Cancer_stat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67.tmp"/><Relationship Id="rId4" Type="http://schemas.openxmlformats.org/officeDocument/2006/relationships/image" Target="../media/image66.tmp"/></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hyperlink" Target="http://www.csbconsortium.org/" TargetMode="External"/><Relationship Id="rId1" Type="http://schemas.openxmlformats.org/officeDocument/2006/relationships/slideLayout" Target="../slideLayouts/slideLayout10.xml"/><Relationship Id="rId5" Type="http://schemas.openxmlformats.org/officeDocument/2006/relationships/hyperlink" Target="https://www.cancercomplexity.synapse.org/" TargetMode="External"/><Relationship Id="rId4" Type="http://schemas.openxmlformats.org/officeDocument/2006/relationships/hyperlink" Target="http://www.physics.cancer.gov/"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ream-high.org/enrichment-activiti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mailto:shannon.hughes@nih.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5.pn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7.gif"/><Relationship Id="rId16" Type="http://schemas.openxmlformats.org/officeDocument/2006/relationships/image" Target="../media/image19.emf"/><Relationship Id="rId20"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jpg"/><Relationship Id="rId3" Type="http://schemas.openxmlformats.org/officeDocument/2006/relationships/image" Target="../media/image6.png"/><Relationship Id="rId21" Type="http://schemas.openxmlformats.org/officeDocument/2006/relationships/image" Target="../media/image40.jp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jpg"/><Relationship Id="rId2" Type="http://schemas.openxmlformats.org/officeDocument/2006/relationships/image" Target="../media/image5.png"/><Relationship Id="rId16" Type="http://schemas.openxmlformats.org/officeDocument/2006/relationships/image" Target="../media/image35.jpg"/><Relationship Id="rId20"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jpg"/><Relationship Id="rId24" Type="http://schemas.openxmlformats.org/officeDocument/2006/relationships/image" Target="../media/image43.jpg"/><Relationship Id="rId5" Type="http://schemas.openxmlformats.org/officeDocument/2006/relationships/hyperlink" Target="http://freestockphotos.biz/stockphoto/14525" TargetMode="External"/><Relationship Id="rId15" Type="http://schemas.openxmlformats.org/officeDocument/2006/relationships/image" Target="../media/image34.jpg"/><Relationship Id="rId23" Type="http://schemas.openxmlformats.org/officeDocument/2006/relationships/image" Target="../media/image42.jpg"/><Relationship Id="rId10" Type="http://schemas.openxmlformats.org/officeDocument/2006/relationships/image" Target="../media/image29.jpg"/><Relationship Id="rId19" Type="http://schemas.openxmlformats.org/officeDocument/2006/relationships/image" Target="../media/image38.jp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3.jpg"/><Relationship Id="rId22"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9.gif"/><Relationship Id="rId13" Type="http://schemas.openxmlformats.org/officeDocument/2006/relationships/image" Target="../media/image54.jpg"/><Relationship Id="rId18" Type="http://schemas.openxmlformats.org/officeDocument/2006/relationships/image" Target="../media/image59.jfif"/><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53.gif"/><Relationship Id="rId17" Type="http://schemas.openxmlformats.org/officeDocument/2006/relationships/image" Target="../media/image58.jpg"/><Relationship Id="rId2" Type="http://schemas.openxmlformats.org/officeDocument/2006/relationships/notesSlide" Target="../notesSlides/notesSlide1.xml"/><Relationship Id="rId16" Type="http://schemas.openxmlformats.org/officeDocument/2006/relationships/image" Target="../media/image57.jpg"/><Relationship Id="rId1" Type="http://schemas.openxmlformats.org/officeDocument/2006/relationships/slideLayout" Target="../slideLayouts/slideLayout23.xml"/><Relationship Id="rId6" Type="http://schemas.openxmlformats.org/officeDocument/2006/relationships/image" Target="../media/image47.jp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g"/><Relationship Id="rId10" Type="http://schemas.openxmlformats.org/officeDocument/2006/relationships/image" Target="../media/image51.jpeg"/><Relationship Id="rId4" Type="http://schemas.openxmlformats.org/officeDocument/2006/relationships/image" Target="../media/image45.jpg"/><Relationship Id="rId9" Type="http://schemas.openxmlformats.org/officeDocument/2006/relationships/image" Target="../media/image50.png"/><Relationship Id="rId14" Type="http://schemas.openxmlformats.org/officeDocument/2006/relationships/image" Target="../media/image55.jpg"/></Relationships>
</file>

<file path=ppt/slides/_rels/slide7.xml.rels><?xml version="1.0" encoding="UTF-8" standalone="yes"?>
<Relationships xmlns="http://schemas.openxmlformats.org/package/2006/relationships"><Relationship Id="rId3" Type="http://schemas.openxmlformats.org/officeDocument/2006/relationships/hyperlink" Target="https://www.nih.gov/about-nih" TargetMode="External"/><Relationship Id="rId2" Type="http://schemas.openxmlformats.org/officeDocument/2006/relationships/hyperlink" Target="https://www.nih.gov/institutes-nih"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www.cancer.gov/about-nci/overview#mission-statement"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39079"/>
            <a:ext cx="7980962" cy="1370882"/>
          </a:xfrm>
        </p:spPr>
        <p:txBody>
          <a:bodyPr/>
          <a:lstStyle/>
          <a:p>
            <a:pPr algn="l"/>
            <a:br>
              <a:rPr lang="en-US" dirty="0"/>
            </a:br>
            <a:r>
              <a:rPr lang="en-US" dirty="0"/>
              <a:t>Intro to the CSBC/PS-ON Summer Undergraduate Research Program &amp; </a:t>
            </a:r>
            <a:r>
              <a:rPr lang="en-US" dirty="0" err="1"/>
              <a:t>miniDREAM</a:t>
            </a:r>
            <a:r>
              <a:rPr lang="en-US" dirty="0"/>
              <a:t> ‘Challenge’</a:t>
            </a:r>
          </a:p>
        </p:txBody>
      </p:sp>
      <p:pic>
        <p:nvPicPr>
          <p:cNvPr id="6"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6" y="-20408"/>
            <a:ext cx="4563533" cy="10218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rotWithShape="1">
          <a:blip r:embed="rId3"/>
          <a:srcRect l="52899" r="8686"/>
          <a:stretch/>
        </p:blipFill>
        <p:spPr>
          <a:xfrm>
            <a:off x="0" y="4084"/>
            <a:ext cx="4580466" cy="993628"/>
          </a:xfrm>
          <a:prstGeom prst="rect">
            <a:avLst/>
          </a:prstGeom>
        </p:spPr>
      </p:pic>
    </p:spTree>
    <p:extLst>
      <p:ext uri="{BB962C8B-B14F-4D97-AF65-F5344CB8AC3E}">
        <p14:creationId xmlns:p14="http://schemas.microsoft.com/office/powerpoint/2010/main" val="89335438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891" y="120075"/>
            <a:ext cx="8165592" cy="317395"/>
          </a:xfrm>
        </p:spPr>
        <p:txBody>
          <a:bodyPr/>
          <a:lstStyle/>
          <a:p>
            <a:r>
              <a:rPr lang="en-US" b="1" dirty="0"/>
              <a:t>&gt;1.8M Americans will be diagnosed with cancer in 2020</a:t>
            </a:r>
            <a:endParaRPr lang="en-US" sz="2000" b="1" i="1" dirty="0"/>
          </a:p>
        </p:txBody>
      </p:sp>
      <p:sp>
        <p:nvSpPr>
          <p:cNvPr id="21" name="TextBox 20"/>
          <p:cNvSpPr txBox="1"/>
          <p:nvPr/>
        </p:nvSpPr>
        <p:spPr>
          <a:xfrm>
            <a:off x="2214881" y="4546371"/>
            <a:ext cx="6562864" cy="477054"/>
          </a:xfrm>
          <a:prstGeom prst="rect">
            <a:avLst/>
          </a:prstGeom>
          <a:noFill/>
        </p:spPr>
        <p:txBody>
          <a:bodyPr wrap="square" rtlCol="0">
            <a:spAutoFit/>
          </a:bodyPr>
          <a:lstStyle/>
          <a:p>
            <a:pPr algn="r"/>
            <a:r>
              <a:rPr lang="en-US" sz="1400" dirty="0">
                <a:solidFill>
                  <a:srgbClr val="080808"/>
                </a:solidFill>
                <a:latin typeface="Arial Narrow" panose="020B0606020202030204" pitchFamily="34" charset="0"/>
              </a:rPr>
              <a:t>ACS 2020 Cancer Statistics:</a:t>
            </a:r>
          </a:p>
          <a:p>
            <a:pPr algn="r"/>
            <a:r>
              <a:rPr lang="en-US" sz="1000" dirty="0">
                <a:hlinkClick r:id="rId3"/>
              </a:rPr>
              <a:t>https://www.cancer.org/research/cancer-facts-statistics/all-cancer-facts-figures/cancer-facts-figures-2020.html</a:t>
            </a:r>
            <a:endParaRPr lang="en-US" sz="1000" dirty="0">
              <a:solidFill>
                <a:srgbClr val="080808"/>
              </a:solidFill>
              <a:latin typeface="Arial Narrow" panose="020B0606020202030204" pitchFamily="34" charset="0"/>
            </a:endParaRPr>
          </a:p>
        </p:txBody>
      </p:sp>
      <p:sp>
        <p:nvSpPr>
          <p:cNvPr id="12" name="TextBox 11">
            <a:extLst>
              <a:ext uri="{FF2B5EF4-FFF2-40B4-BE49-F238E27FC236}">
                <a16:creationId xmlns:a16="http://schemas.microsoft.com/office/drawing/2014/main" id="{FF8DD6AB-397B-4B4F-BD40-B6D0C0A28C15}"/>
              </a:ext>
            </a:extLst>
          </p:cNvPr>
          <p:cNvSpPr txBox="1"/>
          <p:nvPr/>
        </p:nvSpPr>
        <p:spPr>
          <a:xfrm>
            <a:off x="6980842" y="2955838"/>
            <a:ext cx="2081382" cy="954107"/>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*These numbers exclude skin cancers and </a:t>
            </a:r>
            <a:r>
              <a:rPr lang="en-US" sz="1400" i="1" dirty="0">
                <a:solidFill>
                  <a:srgbClr val="080808"/>
                </a:solidFill>
                <a:latin typeface="Arial Narrow" panose="020B0606020202030204" pitchFamily="34" charset="0"/>
              </a:rPr>
              <a:t>in situ</a:t>
            </a:r>
            <a:r>
              <a:rPr lang="en-US" sz="1400" dirty="0">
                <a:solidFill>
                  <a:srgbClr val="080808"/>
                </a:solidFill>
                <a:latin typeface="Arial Narrow" panose="020B0606020202030204" pitchFamily="34" charset="0"/>
              </a:rPr>
              <a:t> carcinomas except urinary </a:t>
            </a:r>
            <a:r>
              <a:rPr lang="en-US" sz="1400" dirty="0" err="1">
                <a:solidFill>
                  <a:srgbClr val="080808"/>
                </a:solidFill>
                <a:latin typeface="Arial Narrow" panose="020B0606020202030204" pitchFamily="34" charset="0"/>
              </a:rPr>
              <a:t>bladdar</a:t>
            </a:r>
            <a:endParaRPr lang="en-US" sz="1400" dirty="0">
              <a:solidFill>
                <a:srgbClr val="080808"/>
              </a:solidFill>
              <a:latin typeface="Arial Narrow" panose="020B0606020202030204" pitchFamily="34" charset="0"/>
            </a:endParaRPr>
          </a:p>
        </p:txBody>
      </p:sp>
      <p:pic>
        <p:nvPicPr>
          <p:cNvPr id="2" name="Picture 1">
            <a:extLst>
              <a:ext uri="{FF2B5EF4-FFF2-40B4-BE49-F238E27FC236}">
                <a16:creationId xmlns:a16="http://schemas.microsoft.com/office/drawing/2014/main" id="{5E8874AF-C9F7-4A39-80A5-DF2E9A8721A7}"/>
              </a:ext>
            </a:extLst>
          </p:cNvPr>
          <p:cNvPicPr>
            <a:picLocks noChangeAspect="1"/>
          </p:cNvPicPr>
          <p:nvPr/>
        </p:nvPicPr>
        <p:blipFill>
          <a:blip r:embed="rId4"/>
          <a:stretch>
            <a:fillRect/>
          </a:stretch>
        </p:blipFill>
        <p:spPr>
          <a:xfrm>
            <a:off x="557745" y="527435"/>
            <a:ext cx="5998842" cy="4219145"/>
          </a:xfrm>
          <a:prstGeom prst="rect">
            <a:avLst/>
          </a:prstGeom>
        </p:spPr>
      </p:pic>
    </p:spTree>
    <p:extLst>
      <p:ext uri="{BB962C8B-B14F-4D97-AF65-F5344CB8AC3E}">
        <p14:creationId xmlns:p14="http://schemas.microsoft.com/office/powerpoint/2010/main" val="40264146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891" y="120075"/>
            <a:ext cx="8165592" cy="317395"/>
          </a:xfrm>
        </p:spPr>
        <p:txBody>
          <a:bodyPr/>
          <a:lstStyle/>
          <a:p>
            <a:r>
              <a:rPr lang="en-US" sz="2000" b="1" dirty="0"/>
              <a:t>But…Progress is Hopeful and More Work Needs to be Done</a:t>
            </a:r>
            <a:endParaRPr lang="en-US" sz="2000" b="1" i="1" dirty="0"/>
          </a:p>
        </p:txBody>
      </p:sp>
      <p:sp>
        <p:nvSpPr>
          <p:cNvPr id="21" name="TextBox 20"/>
          <p:cNvSpPr txBox="1"/>
          <p:nvPr/>
        </p:nvSpPr>
        <p:spPr>
          <a:xfrm>
            <a:off x="6980842" y="4223360"/>
            <a:ext cx="2081382" cy="738664"/>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Modified from ACS 2018 Cancer Statistics: </a:t>
            </a:r>
            <a:r>
              <a:rPr lang="en-US" sz="1400" dirty="0">
                <a:solidFill>
                  <a:srgbClr val="080808"/>
                </a:solidFill>
                <a:latin typeface="Arial Narrow" panose="020B0606020202030204" pitchFamily="34" charset="0"/>
                <a:hlinkClick r:id="rId3"/>
              </a:rPr>
              <a:t>http://bit.ly/Cancer_stats</a:t>
            </a:r>
            <a:r>
              <a:rPr lang="en-US" sz="1400" dirty="0">
                <a:solidFill>
                  <a:srgbClr val="080808"/>
                </a:solidFill>
                <a:latin typeface="Arial Narrow" panose="020B0606020202030204" pitchFamily="34" charset="0"/>
              </a:rPr>
              <a:t>  </a:t>
            </a:r>
          </a:p>
        </p:txBody>
      </p:sp>
      <p:sp>
        <p:nvSpPr>
          <p:cNvPr id="12" name="TextBox 11">
            <a:extLst>
              <a:ext uri="{FF2B5EF4-FFF2-40B4-BE49-F238E27FC236}">
                <a16:creationId xmlns:a16="http://schemas.microsoft.com/office/drawing/2014/main" id="{FF8DD6AB-397B-4B4F-BD40-B6D0C0A28C15}"/>
              </a:ext>
            </a:extLst>
          </p:cNvPr>
          <p:cNvSpPr txBox="1"/>
          <p:nvPr/>
        </p:nvSpPr>
        <p:spPr>
          <a:xfrm>
            <a:off x="6966308" y="565886"/>
            <a:ext cx="2081382" cy="954107"/>
          </a:xfrm>
          <a:prstGeom prst="rect">
            <a:avLst/>
          </a:prstGeom>
          <a:noFill/>
        </p:spPr>
        <p:txBody>
          <a:bodyPr wrap="square" rtlCol="0">
            <a:spAutoFit/>
          </a:bodyPr>
          <a:lstStyle/>
          <a:p>
            <a:r>
              <a:rPr lang="en-US" sz="1400" dirty="0">
                <a:solidFill>
                  <a:srgbClr val="080808"/>
                </a:solidFill>
                <a:latin typeface="Arial Narrow" panose="020B0606020202030204" pitchFamily="34" charset="0"/>
              </a:rPr>
              <a:t>The incidence of cancer is decreasing for the most common types – but there are exceptions</a:t>
            </a:r>
          </a:p>
        </p:txBody>
      </p:sp>
      <p:pic>
        <p:nvPicPr>
          <p:cNvPr id="8" name="Picture 7" descr="Screen Clipping">
            <a:extLst>
              <a:ext uri="{FF2B5EF4-FFF2-40B4-BE49-F238E27FC236}">
                <a16:creationId xmlns:a16="http://schemas.microsoft.com/office/drawing/2014/main" id="{701C50E1-066B-450B-88D7-0982946753FE}"/>
              </a:ext>
            </a:extLst>
          </p:cNvPr>
          <p:cNvPicPr>
            <a:picLocks noChangeAspect="1"/>
          </p:cNvPicPr>
          <p:nvPr/>
        </p:nvPicPr>
        <p:blipFill>
          <a:blip r:embed="rId4"/>
          <a:stretch>
            <a:fillRect/>
          </a:stretch>
        </p:blipFill>
        <p:spPr>
          <a:xfrm>
            <a:off x="0" y="774226"/>
            <a:ext cx="4991139" cy="3706706"/>
          </a:xfrm>
          <a:prstGeom prst="rect">
            <a:avLst/>
          </a:prstGeom>
        </p:spPr>
      </p:pic>
      <p:grpSp>
        <p:nvGrpSpPr>
          <p:cNvPr id="15" name="Group 14">
            <a:extLst>
              <a:ext uri="{FF2B5EF4-FFF2-40B4-BE49-F238E27FC236}">
                <a16:creationId xmlns:a16="http://schemas.microsoft.com/office/drawing/2014/main" id="{D4246E3A-5627-4E32-B034-B9E0917911CC}"/>
              </a:ext>
            </a:extLst>
          </p:cNvPr>
          <p:cNvGrpSpPr/>
          <p:nvPr/>
        </p:nvGrpSpPr>
        <p:grpSpPr>
          <a:xfrm>
            <a:off x="4430124" y="1574067"/>
            <a:ext cx="3782821" cy="2357992"/>
            <a:chOff x="4430124" y="1574067"/>
            <a:chExt cx="3782821" cy="2357992"/>
          </a:xfrm>
        </p:grpSpPr>
        <p:pic>
          <p:nvPicPr>
            <p:cNvPr id="11" name="Picture 10" descr="Screen Clipping">
              <a:extLst>
                <a:ext uri="{FF2B5EF4-FFF2-40B4-BE49-F238E27FC236}">
                  <a16:creationId xmlns:a16="http://schemas.microsoft.com/office/drawing/2014/main" id="{B6EBB77D-51E2-4708-81B6-7A0A806D53C9}"/>
                </a:ext>
              </a:extLst>
            </p:cNvPr>
            <p:cNvPicPr>
              <a:picLocks noChangeAspect="1"/>
            </p:cNvPicPr>
            <p:nvPr/>
          </p:nvPicPr>
          <p:blipFill rotWithShape="1">
            <a:blip r:embed="rId5"/>
            <a:srcRect t="32346"/>
            <a:stretch/>
          </p:blipFill>
          <p:spPr>
            <a:xfrm>
              <a:off x="4430124" y="1574067"/>
              <a:ext cx="3782821" cy="2357992"/>
            </a:xfrm>
            <a:prstGeom prst="rect">
              <a:avLst/>
            </a:prstGeom>
          </p:spPr>
        </p:pic>
        <p:sp>
          <p:nvSpPr>
            <p:cNvPr id="13" name="TextBox 12">
              <a:extLst>
                <a:ext uri="{FF2B5EF4-FFF2-40B4-BE49-F238E27FC236}">
                  <a16:creationId xmlns:a16="http://schemas.microsoft.com/office/drawing/2014/main" id="{77581CBA-FCCB-4E61-9017-E466D008E0AF}"/>
                </a:ext>
              </a:extLst>
            </p:cNvPr>
            <p:cNvSpPr txBox="1"/>
            <p:nvPr/>
          </p:nvSpPr>
          <p:spPr>
            <a:xfrm>
              <a:off x="4939100" y="1687472"/>
              <a:ext cx="3273845" cy="338554"/>
            </a:xfrm>
            <a:prstGeom prst="rect">
              <a:avLst/>
            </a:prstGeom>
            <a:noFill/>
          </p:spPr>
          <p:txBody>
            <a:bodyPr wrap="none" rtlCol="0">
              <a:spAutoFit/>
            </a:bodyPr>
            <a:lstStyle/>
            <a:p>
              <a:r>
                <a:rPr lang="en-US" sz="1600" dirty="0">
                  <a:solidFill>
                    <a:schemeClr val="tx1">
                      <a:lumMod val="50000"/>
                    </a:schemeClr>
                  </a:solidFill>
                </a:rPr>
                <a:t>Female Cancer Death Rates (to 2015)</a:t>
              </a:r>
            </a:p>
          </p:txBody>
        </p:sp>
      </p:grpSp>
      <p:sp>
        <p:nvSpPr>
          <p:cNvPr id="14" name="Rectangle 13">
            <a:extLst>
              <a:ext uri="{FF2B5EF4-FFF2-40B4-BE49-F238E27FC236}">
                <a16:creationId xmlns:a16="http://schemas.microsoft.com/office/drawing/2014/main" id="{8FB89762-3514-4C25-B818-159FAF257732}"/>
              </a:ext>
            </a:extLst>
          </p:cNvPr>
          <p:cNvSpPr/>
          <p:nvPr/>
        </p:nvSpPr>
        <p:spPr>
          <a:xfrm>
            <a:off x="7657171" y="3010829"/>
            <a:ext cx="555774" cy="921230"/>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05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944" y="657915"/>
            <a:ext cx="8501769" cy="317395"/>
          </a:xfrm>
        </p:spPr>
        <p:txBody>
          <a:bodyPr/>
          <a:lstStyle/>
          <a:p>
            <a:br>
              <a:rPr lang="en-US" b="1" dirty="0"/>
            </a:br>
            <a:br>
              <a:rPr lang="en-US" b="1" dirty="0"/>
            </a:br>
            <a:r>
              <a:rPr lang="en-US" b="1" dirty="0"/>
              <a:t>Can we bring new approaches to cancer research?</a:t>
            </a:r>
            <a:br>
              <a:rPr lang="en-US" b="1" dirty="0"/>
            </a:br>
            <a:r>
              <a:rPr lang="en-US" sz="1800" b="1" dirty="0"/>
              <a:t>How Things Appear is Always a Matter of Perspective . . .</a:t>
            </a:r>
            <a:br>
              <a:rPr lang="en-US" b="1" i="1" dirty="0"/>
            </a:br>
            <a:endParaRPr lang="en-US" sz="2000" b="1" i="1" dirty="0"/>
          </a:p>
        </p:txBody>
      </p:sp>
      <p:grpSp>
        <p:nvGrpSpPr>
          <p:cNvPr id="3" name="Group 2">
            <a:extLst>
              <a:ext uri="{FF2B5EF4-FFF2-40B4-BE49-F238E27FC236}">
                <a16:creationId xmlns:a16="http://schemas.microsoft.com/office/drawing/2014/main" id="{EA3CF1CF-4648-4247-A585-8BEFC1F7892C}"/>
              </a:ext>
            </a:extLst>
          </p:cNvPr>
          <p:cNvGrpSpPr/>
          <p:nvPr/>
        </p:nvGrpSpPr>
        <p:grpSpPr>
          <a:xfrm>
            <a:off x="1463265" y="3038096"/>
            <a:ext cx="7291387" cy="1775607"/>
            <a:chOff x="1463265" y="3038096"/>
            <a:chExt cx="7291387" cy="1775607"/>
          </a:xfrm>
        </p:grpSpPr>
        <p:pic>
          <p:nvPicPr>
            <p:cNvPr id="2" name="Picture 1"/>
            <p:cNvPicPr>
              <a:picLocks noChangeAspect="1"/>
            </p:cNvPicPr>
            <p:nvPr/>
          </p:nvPicPr>
          <p:blipFill>
            <a:blip r:embed="rId3"/>
            <a:stretch>
              <a:fillRect/>
            </a:stretch>
          </p:blipFill>
          <p:spPr>
            <a:xfrm>
              <a:off x="5599761" y="3038096"/>
              <a:ext cx="3154891" cy="1774627"/>
            </a:xfrm>
            <a:prstGeom prst="rect">
              <a:avLst/>
            </a:prstGeom>
            <a:ln>
              <a:noFill/>
            </a:ln>
            <a:effectLst>
              <a:outerShdw blurRad="292100" dist="139700" dir="2700000" algn="tl" rotWithShape="0">
                <a:srgbClr val="333333">
                  <a:alpha val="65000"/>
                </a:srgbClr>
              </a:outerShdw>
            </a:effectLst>
          </p:spPr>
        </p:pic>
        <p:pic>
          <p:nvPicPr>
            <p:cNvPr id="1026" name="Picture 2" descr="http://media.npr.org/assets/img/2013/08/08/physics-girls_wide-07cae87558f4b42b2e340ec07e7ee3aa0a1d499b-s800-c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265" y="3068925"/>
              <a:ext cx="3108735" cy="1744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pic>
        <p:nvPicPr>
          <p:cNvPr id="6" name="Picture 5"/>
          <p:cNvPicPr>
            <a:picLocks noChangeAspect="1"/>
          </p:cNvPicPr>
          <p:nvPr/>
        </p:nvPicPr>
        <p:blipFill>
          <a:blip r:embed="rId5"/>
          <a:stretch>
            <a:fillRect/>
          </a:stretch>
        </p:blipFill>
        <p:spPr>
          <a:xfrm>
            <a:off x="600250" y="1068638"/>
            <a:ext cx="3681740" cy="207404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4929705" y="1068638"/>
            <a:ext cx="3630935" cy="2045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73431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698" y="48341"/>
            <a:ext cx="9089137" cy="371328"/>
          </a:xfrm>
        </p:spPr>
        <p:txBody>
          <a:bodyPr/>
          <a:lstStyle/>
          <a:p>
            <a:r>
              <a:rPr lang="en-US" sz="2000" dirty="0"/>
              <a:t>The PS-ON and CSBC investigators bring new approaches to cancer research</a:t>
            </a:r>
          </a:p>
        </p:txBody>
      </p:sp>
      <p:pic>
        <p:nvPicPr>
          <p:cNvPr id="1026" name="Picture 2" descr="ISB-Trinity"/>
          <p:cNvPicPr>
            <a:picLocks noGrp="1" noChangeAspect="1" noChangeArrowheads="1"/>
          </p:cNvPicPr>
          <p:nvPr>
            <p:ph sz="quarter" idx="4294967295"/>
          </p:nvPr>
        </p:nvPicPr>
        <p:blipFill rotWithShape="1">
          <a:blip r:embed="rId2">
            <a:extLst>
              <a:ext uri="{28A0092B-C50C-407E-A947-70E740481C1C}">
                <a14:useLocalDpi xmlns:a14="http://schemas.microsoft.com/office/drawing/2010/main" val="0"/>
              </a:ext>
            </a:extLst>
          </a:blip>
          <a:srcRect l="6657" t="8401" r="6562" b="8884"/>
          <a:stretch/>
        </p:blipFill>
        <p:spPr bwMode="auto">
          <a:xfrm>
            <a:off x="1779298" y="608904"/>
            <a:ext cx="5157595" cy="3949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15777"/>
            <a:ext cx="2705869" cy="276999"/>
          </a:xfrm>
          <a:prstGeom prst="rect">
            <a:avLst/>
          </a:prstGeom>
          <a:noFill/>
        </p:spPr>
        <p:txBody>
          <a:bodyPr wrap="none" rtlCol="0">
            <a:spAutoFit/>
          </a:bodyPr>
          <a:lstStyle/>
          <a:p>
            <a:r>
              <a:rPr lang="en-US" sz="1200" dirty="0"/>
              <a:t>Modified figure from systemsbiology.org</a:t>
            </a:r>
          </a:p>
        </p:txBody>
      </p:sp>
      <p:sp>
        <p:nvSpPr>
          <p:cNvPr id="7" name="TextBox 6"/>
          <p:cNvSpPr txBox="1"/>
          <p:nvPr/>
        </p:nvSpPr>
        <p:spPr>
          <a:xfrm>
            <a:off x="4395627" y="530563"/>
            <a:ext cx="2733697" cy="369332"/>
          </a:xfrm>
          <a:prstGeom prst="rect">
            <a:avLst/>
          </a:prstGeom>
          <a:solidFill>
            <a:schemeClr val="bg1"/>
          </a:solidFill>
        </p:spPr>
        <p:txBody>
          <a:bodyPr wrap="none" rtlCol="0">
            <a:spAutoFit/>
          </a:bodyPr>
          <a:lstStyle/>
          <a:p>
            <a:r>
              <a:rPr lang="en-US" dirty="0">
                <a:solidFill>
                  <a:schemeClr val="accent1"/>
                </a:solidFill>
              </a:rPr>
              <a:t>Complex Cancer Questions</a:t>
            </a:r>
          </a:p>
        </p:txBody>
      </p:sp>
      <p:sp>
        <p:nvSpPr>
          <p:cNvPr id="9" name="TextBox 8"/>
          <p:cNvSpPr txBox="1"/>
          <p:nvPr/>
        </p:nvSpPr>
        <p:spPr>
          <a:xfrm>
            <a:off x="5228260" y="3997996"/>
            <a:ext cx="3752309" cy="646331"/>
          </a:xfrm>
          <a:prstGeom prst="rect">
            <a:avLst/>
          </a:prstGeom>
          <a:solidFill>
            <a:schemeClr val="bg1"/>
          </a:solidFill>
        </p:spPr>
        <p:txBody>
          <a:bodyPr wrap="none" rtlCol="0">
            <a:spAutoFit/>
          </a:bodyPr>
          <a:lstStyle/>
          <a:p>
            <a:r>
              <a:rPr lang="en-US" dirty="0">
                <a:solidFill>
                  <a:schemeClr val="accent1"/>
                </a:solidFill>
              </a:rPr>
              <a:t>Physical science-based measurements</a:t>
            </a:r>
          </a:p>
          <a:p>
            <a:r>
              <a:rPr lang="en-US" dirty="0">
                <a:solidFill>
                  <a:schemeClr val="accent1"/>
                </a:solidFill>
              </a:rPr>
              <a:t>High-throughput measurements</a:t>
            </a:r>
          </a:p>
        </p:txBody>
      </p:sp>
      <p:sp>
        <p:nvSpPr>
          <p:cNvPr id="10" name="TextBox 9"/>
          <p:cNvSpPr txBox="1"/>
          <p:nvPr/>
        </p:nvSpPr>
        <p:spPr>
          <a:xfrm>
            <a:off x="155645" y="2334062"/>
            <a:ext cx="2419509" cy="923330"/>
          </a:xfrm>
          <a:prstGeom prst="rect">
            <a:avLst/>
          </a:prstGeom>
          <a:solidFill>
            <a:schemeClr val="bg1"/>
          </a:solidFill>
        </p:spPr>
        <p:txBody>
          <a:bodyPr wrap="none" rtlCol="0">
            <a:spAutoFit/>
          </a:bodyPr>
          <a:lstStyle/>
          <a:p>
            <a:r>
              <a:rPr lang="en-US" dirty="0">
                <a:solidFill>
                  <a:schemeClr val="accent1"/>
                </a:solidFill>
              </a:rPr>
              <a:t>New theory</a:t>
            </a:r>
          </a:p>
          <a:p>
            <a:r>
              <a:rPr lang="en-US" dirty="0">
                <a:solidFill>
                  <a:schemeClr val="accent1"/>
                </a:solidFill>
              </a:rPr>
              <a:t>Mathematical modeling</a:t>
            </a:r>
          </a:p>
          <a:p>
            <a:r>
              <a:rPr lang="en-US" dirty="0">
                <a:solidFill>
                  <a:schemeClr val="accent1"/>
                </a:solidFill>
              </a:rPr>
              <a:t>Big data analysis</a:t>
            </a:r>
          </a:p>
        </p:txBody>
      </p:sp>
      <p:sp>
        <p:nvSpPr>
          <p:cNvPr id="8" name="Title 3">
            <a:extLst>
              <a:ext uri="{FF2B5EF4-FFF2-40B4-BE49-F238E27FC236}">
                <a16:creationId xmlns:a16="http://schemas.microsoft.com/office/drawing/2014/main" id="{2FF759FC-8F6F-4D7F-AE87-44F08142AABC}"/>
              </a:ext>
            </a:extLst>
          </p:cNvPr>
          <p:cNvSpPr txBox="1">
            <a:spLocks/>
          </p:cNvSpPr>
          <p:nvPr/>
        </p:nvSpPr>
        <p:spPr bwMode="auto">
          <a:xfrm>
            <a:off x="155645" y="608904"/>
            <a:ext cx="2618443" cy="794124"/>
          </a:xfrm>
          <a:prstGeom prst="rect">
            <a:avLst/>
          </a:prstGeom>
          <a:noFill/>
          <a:ln w="38100">
            <a:solidFill>
              <a:schemeClr val="accent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noAutofit/>
          </a:bodyPr>
          <a:lstStyle>
            <a:lvl1pPr algn="l" defTabSz="457200" rtl="0" eaLnBrk="1" fontAlgn="base" hangingPunct="1">
              <a:lnSpc>
                <a:spcPct val="90000"/>
              </a:lnSpc>
              <a:spcBef>
                <a:spcPct val="0"/>
              </a:spcBef>
              <a:spcAft>
                <a:spcPct val="0"/>
              </a:spcAft>
              <a:defRPr sz="2400" b="0" kern="1200" baseline="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a:r>
              <a:rPr lang="en-US" sz="1800" dirty="0"/>
              <a:t>Multiple Viewpoints = Enhanced Insight &amp; Efficient Problem Solving</a:t>
            </a:r>
          </a:p>
        </p:txBody>
      </p:sp>
    </p:spTree>
    <p:extLst>
      <p:ext uri="{BB962C8B-B14F-4D97-AF65-F5344CB8AC3E}">
        <p14:creationId xmlns:p14="http://schemas.microsoft.com/office/powerpoint/2010/main" val="28203891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03707-CB21-4983-BF98-97EE8DC67919}"/>
              </a:ext>
            </a:extLst>
          </p:cNvPr>
          <p:cNvSpPr>
            <a:spLocks noGrp="1"/>
          </p:cNvSpPr>
          <p:nvPr>
            <p:ph sz="quarter" idx="11"/>
          </p:nvPr>
        </p:nvSpPr>
        <p:spPr>
          <a:xfrm>
            <a:off x="1" y="1196495"/>
            <a:ext cx="4437743" cy="3600450"/>
          </a:xfrm>
        </p:spPr>
        <p:txBody>
          <a:bodyPr/>
          <a:lstStyle/>
          <a:p>
            <a:pPr marL="0" indent="0" algn="ctr">
              <a:buNone/>
            </a:pPr>
            <a:r>
              <a:rPr lang="en-US" b="1" dirty="0"/>
              <a:t>Cancer Systems Biology Consortium (CSBC)</a:t>
            </a:r>
          </a:p>
          <a:p>
            <a:pPr marL="0" indent="0" algn="ctr">
              <a:buNone/>
            </a:pPr>
            <a:r>
              <a:rPr lang="en-US" dirty="0"/>
              <a:t>*13 Research Centers</a:t>
            </a:r>
          </a:p>
          <a:p>
            <a:pPr marL="0" indent="0" algn="ctr">
              <a:buNone/>
            </a:pPr>
            <a:r>
              <a:rPr lang="en-US" dirty="0"/>
              <a:t>*20 Research Projects</a:t>
            </a:r>
          </a:p>
          <a:p>
            <a:pPr marL="0" indent="0" algn="ctr">
              <a:buNone/>
            </a:pPr>
            <a:r>
              <a:rPr lang="en-US" dirty="0">
                <a:hlinkClick r:id="rId2"/>
              </a:rPr>
              <a:t>www.csbconsortium.org</a:t>
            </a:r>
            <a:endParaRPr lang="en-US" dirty="0"/>
          </a:p>
          <a:p>
            <a:pPr marL="0" indent="0" algn="ctr">
              <a:buNone/>
            </a:pPr>
            <a:r>
              <a:rPr lang="en-US" dirty="0"/>
              <a:t>@</a:t>
            </a:r>
            <a:r>
              <a:rPr lang="en-US" dirty="0" err="1"/>
              <a:t>NCISysBio</a:t>
            </a:r>
            <a:endParaRPr lang="en-US" dirty="0"/>
          </a:p>
          <a:p>
            <a:pPr marL="0" indent="0" algn="ctr">
              <a:buNone/>
            </a:pPr>
            <a:endParaRPr lang="en-US" dirty="0"/>
          </a:p>
        </p:txBody>
      </p:sp>
      <p:pic>
        <p:nvPicPr>
          <p:cNvPr id="9" name="Picture 8">
            <a:extLst>
              <a:ext uri="{FF2B5EF4-FFF2-40B4-BE49-F238E27FC236}">
                <a16:creationId xmlns:a16="http://schemas.microsoft.com/office/drawing/2014/main" id="{8AA3B286-DD35-4BB4-9F5D-D7E4885A4359}"/>
              </a:ext>
            </a:extLst>
          </p:cNvPr>
          <p:cNvPicPr>
            <a:picLocks noChangeAspect="1"/>
          </p:cNvPicPr>
          <p:nvPr/>
        </p:nvPicPr>
        <p:blipFill>
          <a:blip r:embed="rId3"/>
          <a:stretch>
            <a:fillRect/>
          </a:stretch>
        </p:blipFill>
        <p:spPr>
          <a:xfrm>
            <a:off x="0" y="-35941"/>
            <a:ext cx="9144000" cy="1018032"/>
          </a:xfrm>
          <a:prstGeom prst="rect">
            <a:avLst/>
          </a:prstGeom>
        </p:spPr>
      </p:pic>
      <p:sp>
        <p:nvSpPr>
          <p:cNvPr id="13" name="Content Placeholder 2">
            <a:extLst>
              <a:ext uri="{FF2B5EF4-FFF2-40B4-BE49-F238E27FC236}">
                <a16:creationId xmlns:a16="http://schemas.microsoft.com/office/drawing/2014/main" id="{83F53F0A-C586-44AF-AE87-AA8A53FC362D}"/>
              </a:ext>
            </a:extLst>
          </p:cNvPr>
          <p:cNvSpPr txBox="1">
            <a:spLocks/>
          </p:cNvSpPr>
          <p:nvPr/>
        </p:nvSpPr>
        <p:spPr bwMode="auto">
          <a:xfrm>
            <a:off x="4572000" y="1196495"/>
            <a:ext cx="4437743" cy="360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0"/>
              <a:buNone/>
            </a:pPr>
            <a:r>
              <a:rPr lang="en-US" b="1" dirty="0"/>
              <a:t>Physical Sciences-Oncology Network (PS-ON)</a:t>
            </a:r>
          </a:p>
          <a:p>
            <a:pPr marL="0" indent="0" algn="ctr">
              <a:buFont typeface="Wingdings" charset="0"/>
              <a:buNone/>
            </a:pPr>
            <a:r>
              <a:rPr lang="en-US" dirty="0"/>
              <a:t>*10 Research Centers</a:t>
            </a:r>
          </a:p>
          <a:p>
            <a:pPr marL="0" indent="0" algn="ctr">
              <a:buFont typeface="Wingdings" charset="0"/>
              <a:buNone/>
            </a:pPr>
            <a:r>
              <a:rPr lang="en-US" dirty="0"/>
              <a:t>*17 Research Projects</a:t>
            </a:r>
          </a:p>
          <a:p>
            <a:pPr marL="0" indent="0" algn="ctr">
              <a:buFont typeface="Wingdings" charset="0"/>
              <a:buNone/>
            </a:pPr>
            <a:r>
              <a:rPr lang="en-US" dirty="0">
                <a:hlinkClick r:id="rId4"/>
              </a:rPr>
              <a:t>www.physics.cancer.gov</a:t>
            </a:r>
            <a:r>
              <a:rPr lang="en-US" dirty="0"/>
              <a:t> </a:t>
            </a:r>
          </a:p>
          <a:p>
            <a:pPr marL="0" indent="0" algn="ctr">
              <a:buFont typeface="Wingdings" charset="0"/>
              <a:buNone/>
            </a:pPr>
            <a:r>
              <a:rPr lang="en-US" dirty="0"/>
              <a:t>@</a:t>
            </a:r>
            <a:r>
              <a:rPr lang="en-US" dirty="0" err="1"/>
              <a:t>NCIPhySci</a:t>
            </a:r>
            <a:endParaRPr lang="en-US" dirty="0"/>
          </a:p>
          <a:p>
            <a:pPr marL="0" indent="0" algn="ctr">
              <a:buFont typeface="Wingdings" charset="0"/>
              <a:buNone/>
            </a:pPr>
            <a:endParaRPr lang="en-US" dirty="0"/>
          </a:p>
        </p:txBody>
      </p:sp>
      <p:sp>
        <p:nvSpPr>
          <p:cNvPr id="14" name="TextBox 13">
            <a:extLst>
              <a:ext uri="{FF2B5EF4-FFF2-40B4-BE49-F238E27FC236}">
                <a16:creationId xmlns:a16="http://schemas.microsoft.com/office/drawing/2014/main" id="{CDF4609A-91EF-4317-BE7E-D23768A12AB8}"/>
              </a:ext>
            </a:extLst>
          </p:cNvPr>
          <p:cNvSpPr txBox="1"/>
          <p:nvPr/>
        </p:nvSpPr>
        <p:spPr>
          <a:xfrm>
            <a:off x="392064" y="3947005"/>
            <a:ext cx="8628388" cy="707886"/>
          </a:xfrm>
          <a:prstGeom prst="rect">
            <a:avLst/>
          </a:prstGeom>
          <a:noFill/>
        </p:spPr>
        <p:txBody>
          <a:bodyPr wrap="none" rtlCol="0">
            <a:spAutoFit/>
          </a:bodyPr>
          <a:lstStyle/>
          <a:p>
            <a:pPr algn="ctr"/>
            <a:r>
              <a:rPr lang="en-US" sz="2000" dirty="0"/>
              <a:t>Check out CSBC and PS-ON research on the Cancer Complexity Knowledge Portal:</a:t>
            </a:r>
          </a:p>
          <a:p>
            <a:pPr algn="ctr"/>
            <a:r>
              <a:rPr lang="en-US" sz="2000" dirty="0">
                <a:hlinkClick r:id="rId5"/>
              </a:rPr>
              <a:t>https://www.cancercomplexity.synapse.org/</a:t>
            </a:r>
            <a:endParaRPr lang="en-US" sz="2000" dirty="0"/>
          </a:p>
        </p:txBody>
      </p:sp>
    </p:spTree>
    <p:extLst>
      <p:ext uri="{BB962C8B-B14F-4D97-AF65-F5344CB8AC3E}">
        <p14:creationId xmlns:p14="http://schemas.microsoft.com/office/powerpoint/2010/main" val="356513249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Summer Program Goals:</a:t>
            </a:r>
          </a:p>
        </p:txBody>
      </p:sp>
      <p:sp>
        <p:nvSpPr>
          <p:cNvPr id="3" name="Content Placeholder 2"/>
          <p:cNvSpPr>
            <a:spLocks noGrp="1"/>
          </p:cNvSpPr>
          <p:nvPr>
            <p:ph sz="quarter" idx="11"/>
          </p:nvPr>
        </p:nvSpPr>
        <p:spPr>
          <a:xfrm>
            <a:off x="159026" y="738276"/>
            <a:ext cx="8078525"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Each summer we aim:</a:t>
            </a:r>
          </a:p>
          <a:p>
            <a:pPr>
              <a:spcAft>
                <a:spcPts val="600"/>
              </a:spcAft>
            </a:pPr>
            <a:r>
              <a:rPr lang="en-US" sz="1600" dirty="0"/>
              <a:t>To provide a new experience to push you past your “comfort zone”</a:t>
            </a:r>
          </a:p>
          <a:p>
            <a:pPr>
              <a:spcAft>
                <a:spcPts val="600"/>
              </a:spcAft>
            </a:pPr>
            <a:r>
              <a:rPr lang="en-US" sz="1600" dirty="0"/>
              <a:t>To facilitate an understanding and appreciation of major questions currently under investigation within the CSBC and PS-ON through mentored research projects and/or laboratory work, faculty lectures, seminars, discussions and other activities.</a:t>
            </a:r>
          </a:p>
          <a:p>
            <a:pPr>
              <a:spcAft>
                <a:spcPts val="600"/>
              </a:spcAft>
            </a:pPr>
            <a:r>
              <a:rPr lang="en-US" sz="1600" dirty="0"/>
              <a:t>To help you achieve a better idea of what you do (and don’t!) like in the research field</a:t>
            </a:r>
          </a:p>
          <a:p>
            <a:pPr marL="457200" indent="-457200">
              <a:spcAft>
                <a:spcPts val="600"/>
              </a:spcAft>
              <a:buFont typeface="+mj-lt"/>
              <a:buAutoNum type="arabicPeriod"/>
            </a:pPr>
            <a:endParaRPr lang="en-US" sz="1600" dirty="0"/>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5" name="Content Placeholder 2">
            <a:extLst>
              <a:ext uri="{FF2B5EF4-FFF2-40B4-BE49-F238E27FC236}">
                <a16:creationId xmlns:a16="http://schemas.microsoft.com/office/drawing/2014/main" id="{3C9CA2C2-4547-4D9B-A643-2C3D417CAB0A}"/>
              </a:ext>
            </a:extLst>
          </p:cNvPr>
          <p:cNvSpPr txBox="1">
            <a:spLocks/>
          </p:cNvSpPr>
          <p:nvPr/>
        </p:nvSpPr>
        <p:spPr bwMode="auto">
          <a:xfrm>
            <a:off x="532737" y="2786283"/>
            <a:ext cx="8078525" cy="1885654"/>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Some COVID-19 modifications… </a:t>
            </a:r>
          </a:p>
          <a:p>
            <a:pPr>
              <a:spcAft>
                <a:spcPts val="600"/>
              </a:spcAft>
            </a:pPr>
            <a:r>
              <a:rPr lang="en-US" sz="1600" dirty="0"/>
              <a:t>To provide a worthwhile learning experience </a:t>
            </a:r>
          </a:p>
          <a:p>
            <a:pPr>
              <a:spcAft>
                <a:spcPts val="600"/>
              </a:spcAft>
            </a:pPr>
            <a:r>
              <a:rPr lang="en-US" sz="1600" dirty="0"/>
              <a:t>To continue training the next generation of cancer systems biologists safely while dealing with a global pandemic </a:t>
            </a:r>
          </a:p>
          <a:p>
            <a:pPr>
              <a:spcAft>
                <a:spcPts val="600"/>
              </a:spcAft>
            </a:pPr>
            <a:r>
              <a:rPr lang="en-US" sz="1600" dirty="0"/>
              <a:t>To help you gain exposure to new scientific concepts and make connections across the scientific community</a:t>
            </a:r>
          </a:p>
          <a:p>
            <a:pPr marL="457200" indent="-457200">
              <a:spcAft>
                <a:spcPts val="600"/>
              </a:spcAft>
              <a:buFont typeface="+mj-lt"/>
              <a:buAutoNum type="arabicPeriod"/>
            </a:pPr>
            <a:endParaRPr lang="en-US" sz="1600" dirty="0"/>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34482186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Program Expectations:</a:t>
            </a:r>
          </a:p>
        </p:txBody>
      </p:sp>
      <p:sp>
        <p:nvSpPr>
          <p:cNvPr id="3" name="Content Placeholder 2"/>
          <p:cNvSpPr>
            <a:spLocks noGrp="1"/>
          </p:cNvSpPr>
          <p:nvPr>
            <p:ph sz="quarter" idx="11"/>
          </p:nvPr>
        </p:nvSpPr>
        <p:spPr>
          <a:xfrm>
            <a:off x="159026" y="738276"/>
            <a:ext cx="6965343" cy="1885654"/>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dirty="0"/>
              <a:t>You have some expectations of us:</a:t>
            </a:r>
          </a:p>
          <a:p>
            <a:pPr indent="-173038">
              <a:spcAft>
                <a:spcPts val="600"/>
              </a:spcAft>
            </a:pPr>
            <a:r>
              <a:rPr lang="en-US" sz="1600" dirty="0"/>
              <a:t>That we have designed a summer experience that will be challenging, novel, and fun.</a:t>
            </a:r>
          </a:p>
          <a:p>
            <a:pPr indent="-173038">
              <a:spcAft>
                <a:spcPts val="600"/>
              </a:spcAft>
            </a:pPr>
            <a:r>
              <a:rPr lang="en-US" sz="1600" dirty="0"/>
              <a:t>That your workload is reasonable and expectations are clear</a:t>
            </a:r>
          </a:p>
          <a:p>
            <a:pPr indent="-173038">
              <a:spcAft>
                <a:spcPts val="600"/>
              </a:spcAft>
            </a:pPr>
            <a:r>
              <a:rPr lang="en-US" sz="1600" dirty="0"/>
              <a:t>That we will treat you with respect</a:t>
            </a:r>
          </a:p>
          <a:p>
            <a:pPr indent="-173038">
              <a:spcAft>
                <a:spcPts val="600"/>
              </a:spcAft>
            </a:pPr>
            <a:r>
              <a:rPr lang="en-US" sz="1600" dirty="0"/>
              <a:t>That we will give everyone an equal chance at success</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6" name="Content Placeholder 2"/>
          <p:cNvSpPr txBox="1">
            <a:spLocks/>
          </p:cNvSpPr>
          <p:nvPr/>
        </p:nvSpPr>
        <p:spPr bwMode="auto">
          <a:xfrm>
            <a:off x="1901120" y="2997771"/>
            <a:ext cx="7046453" cy="183161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dirty="0"/>
              <a:t>We have some expectations of you:</a:t>
            </a:r>
          </a:p>
          <a:p>
            <a:pPr indent="-173038">
              <a:spcAft>
                <a:spcPts val="600"/>
              </a:spcAft>
            </a:pPr>
            <a:r>
              <a:rPr lang="en-US" sz="1600" dirty="0"/>
              <a:t>That you will attend the videoconferences prepared to learn and excited for the challenge</a:t>
            </a:r>
          </a:p>
          <a:p>
            <a:pPr indent="-173038">
              <a:spcAft>
                <a:spcPts val="600"/>
              </a:spcAft>
            </a:pPr>
            <a:r>
              <a:rPr lang="en-US" sz="1600" dirty="0"/>
              <a:t>That you will ask if expectations are not clear</a:t>
            </a:r>
          </a:p>
          <a:p>
            <a:pPr indent="-173038">
              <a:spcAft>
                <a:spcPts val="600"/>
              </a:spcAft>
            </a:pPr>
            <a:r>
              <a:rPr lang="en-US" sz="1600" dirty="0"/>
              <a:t>That you will treat everyone with respect</a:t>
            </a:r>
          </a:p>
          <a:p>
            <a:pPr indent="-173038">
              <a:spcAft>
                <a:spcPts val="600"/>
              </a:spcAft>
            </a:pPr>
            <a:r>
              <a:rPr lang="en-US" sz="1600" dirty="0"/>
              <a:t>That you will offer honest and frequent feedback</a:t>
            </a:r>
          </a:p>
          <a:p>
            <a:pPr marL="457200" indent="-457200">
              <a:spcAft>
                <a:spcPts val="600"/>
              </a:spcAft>
              <a:buFont typeface="+mj-lt"/>
              <a:buAutoNum type="arabicPeriod"/>
            </a:pPr>
            <a:endParaRPr lang="en-US" sz="1600" dirty="0"/>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31550646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9" y="174261"/>
            <a:ext cx="8639724" cy="401662"/>
          </a:xfrm>
        </p:spPr>
        <p:txBody>
          <a:bodyPr/>
          <a:lstStyle/>
          <a:p>
            <a:r>
              <a:rPr lang="en-US" dirty="0"/>
              <a:t>2020 Summer Team Activities:</a:t>
            </a:r>
          </a:p>
        </p:txBody>
      </p:sp>
      <p:sp>
        <p:nvSpPr>
          <p:cNvPr id="3" name="Content Placeholder 2"/>
          <p:cNvSpPr>
            <a:spLocks noGrp="1"/>
          </p:cNvSpPr>
          <p:nvPr>
            <p:ph sz="quarter" idx="11"/>
          </p:nvPr>
        </p:nvSpPr>
        <p:spPr>
          <a:xfrm>
            <a:off x="159026" y="658763"/>
            <a:ext cx="6965343" cy="2163950"/>
          </a:xfrm>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p:spPr>
        <p:txBody>
          <a:bodyPr/>
          <a:lstStyle/>
          <a:p>
            <a:pPr marL="0" indent="0">
              <a:spcAft>
                <a:spcPts val="600"/>
              </a:spcAft>
              <a:buNone/>
            </a:pPr>
            <a:r>
              <a:rPr lang="en-US" sz="1600" b="1" dirty="0"/>
              <a:t> Mini-DREAM Challenge</a:t>
            </a:r>
          </a:p>
          <a:p>
            <a:pPr indent="-173038">
              <a:spcAft>
                <a:spcPts val="600"/>
              </a:spcAft>
            </a:pPr>
            <a:r>
              <a:rPr lang="en-US" sz="1400" dirty="0"/>
              <a:t>Kick-off TODAY!</a:t>
            </a:r>
          </a:p>
          <a:p>
            <a:pPr indent="-173038">
              <a:spcAft>
                <a:spcPts val="600"/>
              </a:spcAft>
            </a:pPr>
            <a:r>
              <a:rPr lang="en-US" sz="1400" dirty="0"/>
              <a:t>Goal: Introduction to big-data analysis and modeling in breast cancer</a:t>
            </a:r>
          </a:p>
          <a:p>
            <a:pPr indent="-173038">
              <a:spcAft>
                <a:spcPts val="600"/>
              </a:spcAft>
            </a:pPr>
            <a:r>
              <a:rPr lang="en-US" sz="1400" dirty="0"/>
              <a:t>What you’ll learn:</a:t>
            </a:r>
          </a:p>
          <a:p>
            <a:pPr lvl="1" indent="-173038">
              <a:spcAft>
                <a:spcPts val="600"/>
              </a:spcAft>
            </a:pPr>
            <a:r>
              <a:rPr lang="en-US" sz="1400" dirty="0"/>
              <a:t>Biology of breast cancer metastasis</a:t>
            </a:r>
          </a:p>
          <a:p>
            <a:pPr lvl="1" indent="-173038">
              <a:spcAft>
                <a:spcPts val="600"/>
              </a:spcAft>
            </a:pPr>
            <a:r>
              <a:rPr lang="en-US" sz="1400" dirty="0"/>
              <a:t>Statistical analysis in R and mechanistic modeling in </a:t>
            </a:r>
            <a:r>
              <a:rPr lang="en-US" sz="1400" dirty="0" err="1"/>
              <a:t>matlab</a:t>
            </a:r>
            <a:endParaRPr lang="en-US" sz="1400" dirty="0"/>
          </a:p>
          <a:p>
            <a:pPr lvl="1" indent="-173038">
              <a:spcAft>
                <a:spcPts val="600"/>
              </a:spcAft>
            </a:pPr>
            <a:r>
              <a:rPr lang="en-US" sz="1400" dirty="0"/>
              <a:t>How to use the Synapse virtual collaboration space</a:t>
            </a:r>
          </a:p>
          <a:p>
            <a:pPr marL="457200" indent="-457200">
              <a:spcAft>
                <a:spcPts val="600"/>
              </a:spcAft>
              <a:buFont typeface="+mj-lt"/>
              <a:buAutoNum type="arabicPeriod"/>
            </a:pPr>
            <a:endParaRPr lang="en-US" sz="1600" dirty="0"/>
          </a:p>
          <a:p>
            <a:pPr marL="0" indent="0">
              <a:spcAft>
                <a:spcPts val="600"/>
              </a:spcAft>
              <a:buNone/>
            </a:pPr>
            <a:endParaRPr lang="en-US" sz="1600" u="sng"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p>
          <a:p>
            <a:pPr marL="0" indent="0">
              <a:spcAft>
                <a:spcPts val="600"/>
              </a:spcAft>
              <a:buNone/>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None/>
            </a:pPr>
            <a:endParaRPr lang="en-US" sz="1600" dirty="0">
              <a:solidFill>
                <a:schemeClr val="accent1">
                  <a:lumMod val="75000"/>
                </a:schemeClr>
              </a:solidFill>
            </a:endParaRPr>
          </a:p>
        </p:txBody>
      </p:sp>
      <p:sp>
        <p:nvSpPr>
          <p:cNvPr id="5" name="Content Placeholder 2">
            <a:extLst>
              <a:ext uri="{FF2B5EF4-FFF2-40B4-BE49-F238E27FC236}">
                <a16:creationId xmlns:a16="http://schemas.microsoft.com/office/drawing/2014/main" id="{25BA6C1A-94AA-492F-B6D5-4821DAE149DE}"/>
              </a:ext>
            </a:extLst>
          </p:cNvPr>
          <p:cNvSpPr txBox="1">
            <a:spLocks/>
          </p:cNvSpPr>
          <p:nvPr/>
        </p:nvSpPr>
        <p:spPr bwMode="auto">
          <a:xfrm>
            <a:off x="575734" y="2997771"/>
            <a:ext cx="8290730" cy="1860476"/>
          </a:xfrm>
          <a:prstGeom prst="rect">
            <a:avLst/>
          </a:prstGeom>
          <a:noFill/>
          <a:ln w="28575">
            <a:gradFill>
              <a:gsLst>
                <a:gs pos="0">
                  <a:schemeClr val="accent1">
                    <a:lumMod val="5000"/>
                    <a:lumOff val="95000"/>
                  </a:schemeClr>
                </a:gs>
                <a:gs pos="39000">
                  <a:schemeClr val="accent1">
                    <a:lumMod val="45000"/>
                    <a:lumOff val="55000"/>
                  </a:schemeClr>
                </a:gs>
                <a:gs pos="67000">
                  <a:schemeClr val="accent1">
                    <a:lumMod val="45000"/>
                    <a:lumOff val="55000"/>
                  </a:schemeClr>
                </a:gs>
                <a:gs pos="100000">
                  <a:schemeClr val="accent1">
                    <a:lumMod val="30000"/>
                    <a:lumOff val="70000"/>
                  </a:schemeClr>
                </a:gs>
              </a:gsLst>
              <a:lin ang="5400000" scaled="1"/>
            </a:gra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Font typeface="Wingdings" charset="0"/>
              <a:buNone/>
            </a:pPr>
            <a:r>
              <a:rPr lang="en-US" sz="1600" b="1" dirty="0"/>
              <a:t> Additional Activities</a:t>
            </a:r>
          </a:p>
          <a:p>
            <a:pPr indent="-173038">
              <a:spcAft>
                <a:spcPts val="600"/>
              </a:spcAft>
            </a:pPr>
            <a:r>
              <a:rPr lang="en-US" sz="1400" dirty="0"/>
              <a:t>Cancer Survivors and Advocates Presentation – Please mark your calendars! </a:t>
            </a:r>
          </a:p>
          <a:p>
            <a:pPr lvl="1" indent="-173038">
              <a:spcAft>
                <a:spcPts val="600"/>
              </a:spcAft>
            </a:pPr>
            <a:r>
              <a:rPr lang="en-US" sz="1400" dirty="0"/>
              <a:t>July 13, 2020 – 3 – 5 pm ET (12 – 2 pm PT)</a:t>
            </a:r>
          </a:p>
          <a:p>
            <a:pPr indent="-173038">
              <a:spcAft>
                <a:spcPts val="600"/>
              </a:spcAft>
            </a:pPr>
            <a:r>
              <a:rPr lang="en-US" sz="1400" dirty="0"/>
              <a:t>Online Enrichment Activities: </a:t>
            </a:r>
            <a:r>
              <a:rPr lang="en-US" sz="1400" u="sng" dirty="0">
                <a:hlinkClick r:id="rId3"/>
              </a:rPr>
              <a:t>https://dream-high.org/enrichment-activities</a:t>
            </a:r>
            <a:endParaRPr lang="en-US" sz="1400" u="sng" dirty="0"/>
          </a:p>
          <a:p>
            <a:pPr indent="-173038">
              <a:spcAft>
                <a:spcPts val="600"/>
              </a:spcAft>
            </a:pPr>
            <a:r>
              <a:rPr lang="en-US" sz="1400" dirty="0"/>
              <a:t>Access to </a:t>
            </a:r>
            <a:r>
              <a:rPr lang="en-US" sz="1400" dirty="0" err="1"/>
              <a:t>Labster</a:t>
            </a:r>
            <a:r>
              <a:rPr lang="en-US" sz="1400" dirty="0"/>
              <a:t> modules for the summer – </a:t>
            </a:r>
            <a:r>
              <a:rPr lang="en-US" sz="1400" i="1" dirty="0"/>
              <a:t>more information &amp; account information coming soon! </a:t>
            </a:r>
            <a:endParaRPr lang="en-US" sz="1400" dirty="0"/>
          </a:p>
          <a:p>
            <a:pPr indent="-173038">
              <a:spcAft>
                <a:spcPts val="600"/>
              </a:spcAft>
            </a:pPr>
            <a:r>
              <a:rPr lang="en-US" sz="1400" dirty="0"/>
              <a:t>Yale REU summer sessions – Doro Noble  </a:t>
            </a:r>
          </a:p>
          <a:p>
            <a:pPr marL="0" indent="0">
              <a:spcAft>
                <a:spcPts val="600"/>
              </a:spcAft>
              <a:buFont typeface="Wingdings" charset="0"/>
              <a:buNone/>
            </a:pPr>
            <a:endParaRPr lang="en-US" sz="1600" u="sng"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p>
          <a:p>
            <a:pPr marL="0" indent="0">
              <a:spcAft>
                <a:spcPts val="600"/>
              </a:spcAft>
              <a:buFont typeface="Wingdings" charset="0"/>
              <a:buNone/>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a:p>
            <a:pPr>
              <a:spcAft>
                <a:spcPts val="600"/>
              </a:spcAft>
            </a:pPr>
            <a:endParaRPr lang="en-US" sz="1600" dirty="0">
              <a:solidFill>
                <a:schemeClr val="accent1">
                  <a:lumMod val="75000"/>
                </a:schemeClr>
              </a:solidFill>
            </a:endParaRPr>
          </a:p>
          <a:p>
            <a:pPr marL="0" indent="0">
              <a:spcAft>
                <a:spcPts val="600"/>
              </a:spcAft>
              <a:buFont typeface="Wingdings" charset="0"/>
              <a:buNone/>
            </a:pPr>
            <a:endParaRPr lang="en-US" sz="1600" dirty="0">
              <a:solidFill>
                <a:schemeClr val="accent1">
                  <a:lumMod val="75000"/>
                </a:schemeClr>
              </a:solidFill>
            </a:endParaRPr>
          </a:p>
        </p:txBody>
      </p:sp>
    </p:spTree>
    <p:extLst>
      <p:ext uri="{BB962C8B-B14F-4D97-AF65-F5344CB8AC3E}">
        <p14:creationId xmlns:p14="http://schemas.microsoft.com/office/powerpoint/2010/main" val="14056272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1"/>
          </p:nvPr>
        </p:nvSpPr>
        <p:spPr>
          <a:xfrm>
            <a:off x="4334255" y="0"/>
            <a:ext cx="4662787" cy="5148072"/>
          </a:xfrm>
        </p:spPr>
        <p:txBody>
          <a:bodyPr/>
          <a:lstStyle/>
          <a:p>
            <a:pPr marL="0" indent="0">
              <a:buNone/>
            </a:pPr>
            <a:r>
              <a:rPr lang="en-US" dirty="0">
                <a:solidFill>
                  <a:srgbClr val="606060"/>
                </a:solidFill>
              </a:rPr>
              <a:t>Please contact us with any questions:</a:t>
            </a:r>
          </a:p>
          <a:p>
            <a:pPr marL="0" indent="0">
              <a:buNone/>
            </a:pPr>
            <a:r>
              <a:rPr lang="en-US" dirty="0">
                <a:solidFill>
                  <a:srgbClr val="C00000"/>
                </a:solidFill>
                <a:hlinkClick r:id="rId2"/>
              </a:rPr>
              <a:t>erin.wetzel@nih.gov</a:t>
            </a:r>
          </a:p>
          <a:p>
            <a:pPr marL="0" indent="0">
              <a:buNone/>
            </a:pPr>
            <a:r>
              <a:rPr lang="en-US" dirty="0">
                <a:solidFill>
                  <a:srgbClr val="C00000"/>
                </a:solidFill>
                <a:hlinkClick r:id="rId2"/>
              </a:rPr>
              <a:t>shannon.hughes@nih.gov</a:t>
            </a:r>
            <a:endParaRPr lang="en-US" dirty="0">
              <a:solidFill>
                <a:srgbClr val="C00000"/>
              </a:solidFill>
            </a:endParaRPr>
          </a:p>
        </p:txBody>
      </p:sp>
    </p:spTree>
    <p:extLst>
      <p:ext uri="{BB962C8B-B14F-4D97-AF65-F5344CB8AC3E}">
        <p14:creationId xmlns:p14="http://schemas.microsoft.com/office/powerpoint/2010/main" val="1951242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1"/>
          </p:nvPr>
        </p:nvSpPr>
        <p:spPr>
          <a:xfrm>
            <a:off x="3749879" y="0"/>
            <a:ext cx="4882057" cy="5148072"/>
          </a:xfrm>
        </p:spPr>
        <p:txBody>
          <a:bodyPr/>
          <a:lstStyle/>
          <a:p>
            <a:r>
              <a:rPr lang="en-US" dirty="0">
                <a:solidFill>
                  <a:srgbClr val="606060"/>
                </a:solidFill>
              </a:rPr>
              <a:t>Welcome from the NCI - Dan Gallahan </a:t>
            </a:r>
          </a:p>
          <a:p>
            <a:r>
              <a:rPr lang="en-US" dirty="0">
                <a:solidFill>
                  <a:srgbClr val="606060"/>
                </a:solidFill>
              </a:rPr>
              <a:t>Introductions</a:t>
            </a:r>
          </a:p>
          <a:p>
            <a:r>
              <a:rPr lang="en-US" dirty="0">
                <a:solidFill>
                  <a:srgbClr val="606060"/>
                </a:solidFill>
              </a:rPr>
              <a:t>Overview of NCI, CSBC &amp; PSON - Erin Wetzel, Shannon Hughes &amp; </a:t>
            </a:r>
            <a:r>
              <a:rPr lang="en-US" dirty="0" err="1">
                <a:solidFill>
                  <a:srgbClr val="606060"/>
                </a:solidFill>
              </a:rPr>
              <a:t>Nas</a:t>
            </a:r>
            <a:r>
              <a:rPr lang="en-US" dirty="0">
                <a:solidFill>
                  <a:srgbClr val="606060"/>
                </a:solidFill>
              </a:rPr>
              <a:t> Zahir </a:t>
            </a:r>
          </a:p>
          <a:p>
            <a:r>
              <a:rPr lang="en-US" dirty="0">
                <a:solidFill>
                  <a:srgbClr val="606060"/>
                </a:solidFill>
              </a:rPr>
              <a:t>Goals, Expectations &amp; Supplemental Activities this summer – Erin Wetzel &amp; Doro Noble</a:t>
            </a:r>
          </a:p>
          <a:p>
            <a:r>
              <a:rPr lang="en-US" dirty="0">
                <a:solidFill>
                  <a:srgbClr val="606060"/>
                </a:solidFill>
              </a:rPr>
              <a:t>Synapse &amp; R-studio Overview - Milen Nikolov</a:t>
            </a:r>
          </a:p>
          <a:p>
            <a:r>
              <a:rPr lang="en-US" dirty="0">
                <a:solidFill>
                  <a:srgbClr val="606060"/>
                </a:solidFill>
              </a:rPr>
              <a:t>Mini-DREAM Intro - Diana Murray</a:t>
            </a:r>
          </a:p>
        </p:txBody>
      </p:sp>
    </p:spTree>
    <p:extLst>
      <p:ext uri="{BB962C8B-B14F-4D97-AF65-F5344CB8AC3E}">
        <p14:creationId xmlns:p14="http://schemas.microsoft.com/office/powerpoint/2010/main" val="20188615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worldatlas.com/webimage/countrys/namerica/usstates/usa50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686" y="1061006"/>
            <a:ext cx="6088996" cy="408249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61789" y="1100403"/>
            <a:ext cx="803663" cy="369332"/>
            <a:chOff x="235267" y="1571908"/>
            <a:chExt cx="803663" cy="369332"/>
          </a:xfrm>
        </p:grpSpPr>
        <p:sp>
          <p:nvSpPr>
            <p:cNvPr id="44" name="5-Point Star 43"/>
            <p:cNvSpPr/>
            <p:nvPr/>
          </p:nvSpPr>
          <p:spPr>
            <a:xfrm>
              <a:off x="235267" y="1687388"/>
              <a:ext cx="137160" cy="13716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6569" y="1571908"/>
              <a:ext cx="662361" cy="369332"/>
            </a:xfrm>
            <a:prstGeom prst="rect">
              <a:avLst/>
            </a:prstGeom>
            <a:noFill/>
          </p:spPr>
          <p:txBody>
            <a:bodyPr wrap="none" rtlCol="0">
              <a:spAutoFit/>
            </a:bodyPr>
            <a:lstStyle/>
            <a:p>
              <a:r>
                <a:rPr lang="en-US" dirty="0"/>
                <a:t>CSBC</a:t>
              </a:r>
            </a:p>
          </p:txBody>
        </p:sp>
      </p:grpSp>
      <p:grpSp>
        <p:nvGrpSpPr>
          <p:cNvPr id="48" name="Group 47"/>
          <p:cNvGrpSpPr>
            <a:grpSpLocks noChangeAspect="1"/>
          </p:cNvGrpSpPr>
          <p:nvPr/>
        </p:nvGrpSpPr>
        <p:grpSpPr>
          <a:xfrm>
            <a:off x="0" y="-7937"/>
            <a:ext cx="9144000" cy="1021812"/>
            <a:chOff x="1" y="1120441"/>
            <a:chExt cx="9143999" cy="1021812"/>
          </a:xfrm>
        </p:grpSpPr>
        <p:pic>
          <p:nvPicPr>
            <p:cNvPr id="4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0" name="Picture 49"/>
            <p:cNvPicPr>
              <a:picLocks noChangeAspect="1"/>
            </p:cNvPicPr>
            <p:nvPr/>
          </p:nvPicPr>
          <p:blipFill rotWithShape="1">
            <a:blip r:embed="rId4"/>
            <a:srcRect l="52899" r="8686"/>
            <a:stretch/>
          </p:blipFill>
          <p:spPr>
            <a:xfrm>
              <a:off x="1" y="1120441"/>
              <a:ext cx="4580466" cy="993628"/>
            </a:xfrm>
            <a:prstGeom prst="rect">
              <a:avLst/>
            </a:prstGeom>
          </p:spPr>
        </p:pic>
      </p:grpSp>
      <p:grpSp>
        <p:nvGrpSpPr>
          <p:cNvPr id="2" name="Group 1"/>
          <p:cNvGrpSpPr/>
          <p:nvPr/>
        </p:nvGrpSpPr>
        <p:grpSpPr>
          <a:xfrm>
            <a:off x="167363" y="1327087"/>
            <a:ext cx="967627" cy="369332"/>
            <a:chOff x="7550462" y="1571908"/>
            <a:chExt cx="967627" cy="369332"/>
          </a:xfrm>
        </p:grpSpPr>
        <p:sp>
          <p:nvSpPr>
            <p:cNvPr id="53" name="5-Point Star 52"/>
            <p:cNvSpPr/>
            <p:nvPr/>
          </p:nvSpPr>
          <p:spPr>
            <a:xfrm>
              <a:off x="7550462" y="1687388"/>
              <a:ext cx="137160" cy="13716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684206" y="1571908"/>
              <a:ext cx="833883" cy="369332"/>
            </a:xfrm>
            <a:prstGeom prst="rect">
              <a:avLst/>
            </a:prstGeom>
            <a:noFill/>
          </p:spPr>
          <p:txBody>
            <a:bodyPr wrap="none" rtlCol="0">
              <a:spAutoFit/>
            </a:bodyPr>
            <a:lstStyle/>
            <a:p>
              <a:r>
                <a:rPr lang="en-US" dirty="0"/>
                <a:t>PS-ON </a:t>
              </a:r>
            </a:p>
          </p:txBody>
        </p:sp>
      </p:grpSp>
      <p:sp>
        <p:nvSpPr>
          <p:cNvPr id="107" name="TextBox 106"/>
          <p:cNvSpPr txBox="1"/>
          <p:nvPr/>
        </p:nvSpPr>
        <p:spPr>
          <a:xfrm>
            <a:off x="4147787" y="4722842"/>
            <a:ext cx="826829" cy="307777"/>
          </a:xfrm>
          <a:prstGeom prst="rect">
            <a:avLst/>
          </a:prstGeom>
          <a:noFill/>
        </p:spPr>
        <p:txBody>
          <a:bodyPr wrap="none" rtlCol="0">
            <a:spAutoFit/>
          </a:bodyPr>
          <a:lstStyle/>
          <a:p>
            <a:r>
              <a:rPr lang="en-US" sz="1400" dirty="0">
                <a:solidFill>
                  <a:srgbClr val="00B050"/>
                </a:solidFill>
              </a:rPr>
              <a:t>Saurav P.</a:t>
            </a:r>
          </a:p>
        </p:txBody>
      </p:sp>
      <p:sp>
        <p:nvSpPr>
          <p:cNvPr id="5" name="5-Point Star 4"/>
          <p:cNvSpPr/>
          <p:nvPr/>
        </p:nvSpPr>
        <p:spPr>
          <a:xfrm>
            <a:off x="1820005" y="2676336"/>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p:cNvSpPr/>
          <p:nvPr/>
        </p:nvSpPr>
        <p:spPr>
          <a:xfrm>
            <a:off x="6818640" y="1824682"/>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5-Point Star 55"/>
          <p:cNvSpPr/>
          <p:nvPr/>
        </p:nvSpPr>
        <p:spPr>
          <a:xfrm>
            <a:off x="5191354" y="2295675"/>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5-Point Star 56"/>
          <p:cNvSpPr/>
          <p:nvPr/>
        </p:nvSpPr>
        <p:spPr>
          <a:xfrm>
            <a:off x="6088855" y="4118522"/>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5-Point Star 57"/>
          <p:cNvSpPr/>
          <p:nvPr/>
        </p:nvSpPr>
        <p:spPr>
          <a:xfrm>
            <a:off x="6372174" y="2186223"/>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5-Point Star 64"/>
          <p:cNvSpPr/>
          <p:nvPr/>
        </p:nvSpPr>
        <p:spPr>
          <a:xfrm>
            <a:off x="4641477" y="1953202"/>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5-Point Star 66"/>
          <p:cNvSpPr/>
          <p:nvPr/>
        </p:nvSpPr>
        <p:spPr>
          <a:xfrm>
            <a:off x="4533733" y="4194630"/>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5-Point Star 67"/>
          <p:cNvSpPr/>
          <p:nvPr/>
        </p:nvSpPr>
        <p:spPr>
          <a:xfrm>
            <a:off x="6461646" y="2383462"/>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5-Point Star 63"/>
          <p:cNvSpPr/>
          <p:nvPr/>
        </p:nvSpPr>
        <p:spPr>
          <a:xfrm>
            <a:off x="6283016" y="1953202"/>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5-Point Star 63"/>
          <p:cNvSpPr/>
          <p:nvPr/>
        </p:nvSpPr>
        <p:spPr>
          <a:xfrm>
            <a:off x="6750823" y="2120170"/>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5-Point Star 63"/>
          <p:cNvSpPr/>
          <p:nvPr/>
        </p:nvSpPr>
        <p:spPr>
          <a:xfrm>
            <a:off x="6698538" y="1972426"/>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5-Point Star 4">
            <a:extLst>
              <a:ext uri="{FF2B5EF4-FFF2-40B4-BE49-F238E27FC236}">
                <a16:creationId xmlns:a16="http://schemas.microsoft.com/office/drawing/2014/main" id="{8EEC12F5-E10E-4D87-BC05-B9DF3B11AF17}"/>
              </a:ext>
            </a:extLst>
          </p:cNvPr>
          <p:cNvSpPr/>
          <p:nvPr/>
        </p:nvSpPr>
        <p:spPr>
          <a:xfrm>
            <a:off x="1924575" y="1824682"/>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5-Point Star 61">
            <a:extLst>
              <a:ext uri="{FF2B5EF4-FFF2-40B4-BE49-F238E27FC236}">
                <a16:creationId xmlns:a16="http://schemas.microsoft.com/office/drawing/2014/main" id="{F4A4E630-BC88-487D-BE19-71D415812A3B}"/>
              </a:ext>
            </a:extLst>
          </p:cNvPr>
          <p:cNvSpPr/>
          <p:nvPr/>
        </p:nvSpPr>
        <p:spPr>
          <a:xfrm>
            <a:off x="4256475" y="4061943"/>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5-Point Star 4">
            <a:extLst>
              <a:ext uri="{FF2B5EF4-FFF2-40B4-BE49-F238E27FC236}">
                <a16:creationId xmlns:a16="http://schemas.microsoft.com/office/drawing/2014/main" id="{151A6545-2EDA-416C-9F80-765B4C8891E5}"/>
              </a:ext>
            </a:extLst>
          </p:cNvPr>
          <p:cNvSpPr/>
          <p:nvPr/>
        </p:nvSpPr>
        <p:spPr>
          <a:xfrm>
            <a:off x="1760919" y="2507604"/>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5-Point Star 4">
            <a:extLst>
              <a:ext uri="{FF2B5EF4-FFF2-40B4-BE49-F238E27FC236}">
                <a16:creationId xmlns:a16="http://schemas.microsoft.com/office/drawing/2014/main" id="{F557B3CE-1A37-4EF1-B1DD-3D6821A7AAEC}"/>
              </a:ext>
            </a:extLst>
          </p:cNvPr>
          <p:cNvSpPr/>
          <p:nvPr/>
        </p:nvSpPr>
        <p:spPr>
          <a:xfrm>
            <a:off x="2902952" y="2454052"/>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flipV="1">
            <a:off x="6923210" y="1442567"/>
            <a:ext cx="394359" cy="365015"/>
          </a:xfrm>
          <a:prstGeom prst="line">
            <a:avLst/>
          </a:prstGeom>
          <a:ln w="12700">
            <a:solidFill>
              <a:schemeClr val="accent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cxnSpLocks/>
          </p:cNvCxnSpPr>
          <p:nvPr/>
        </p:nvCxnSpPr>
        <p:spPr>
          <a:xfrm flipH="1">
            <a:off x="5877210" y="4225022"/>
            <a:ext cx="211645" cy="131382"/>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flipV="1">
            <a:off x="4271587" y="4301130"/>
            <a:ext cx="206472" cy="179049"/>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cxnSpLocks/>
          </p:cNvCxnSpPr>
          <p:nvPr/>
        </p:nvCxnSpPr>
        <p:spPr>
          <a:xfrm>
            <a:off x="4380395" y="1344746"/>
            <a:ext cx="271447" cy="592788"/>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cxnSpLocks/>
            <a:endCxn id="105" idx="1"/>
          </p:cNvCxnSpPr>
          <p:nvPr/>
        </p:nvCxnSpPr>
        <p:spPr>
          <a:xfrm>
            <a:off x="6598392" y="2496383"/>
            <a:ext cx="486711" cy="146574"/>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6193424" y="2266313"/>
            <a:ext cx="163242" cy="82612"/>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980495" y="1813095"/>
            <a:ext cx="316697" cy="151233"/>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p:cNvCxnSpPr>
          <p:nvPr/>
        </p:nvCxnSpPr>
        <p:spPr>
          <a:xfrm flipV="1">
            <a:off x="6837951" y="1900025"/>
            <a:ext cx="479618" cy="176026"/>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p:cNvCxnSpPr>
          <p:nvPr/>
        </p:nvCxnSpPr>
        <p:spPr>
          <a:xfrm>
            <a:off x="6861860" y="2247919"/>
            <a:ext cx="1042508" cy="201333"/>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234583" y="2759175"/>
            <a:ext cx="562874" cy="172261"/>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877248" y="1190858"/>
            <a:ext cx="823046" cy="307777"/>
          </a:xfrm>
          <a:prstGeom prst="rect">
            <a:avLst/>
          </a:prstGeom>
          <a:noFill/>
        </p:spPr>
        <p:txBody>
          <a:bodyPr wrap="none" rtlCol="0">
            <a:spAutoFit/>
          </a:bodyPr>
          <a:lstStyle/>
          <a:p>
            <a:r>
              <a:rPr lang="en-US" sz="1400" dirty="0" err="1">
                <a:solidFill>
                  <a:schemeClr val="accent1"/>
                </a:solidFill>
              </a:rPr>
              <a:t>Kimya</a:t>
            </a:r>
            <a:r>
              <a:rPr lang="en-US" sz="1400" dirty="0">
                <a:solidFill>
                  <a:schemeClr val="accent1"/>
                </a:solidFill>
              </a:rPr>
              <a:t> G.</a:t>
            </a:r>
          </a:p>
        </p:txBody>
      </p:sp>
      <p:sp>
        <p:nvSpPr>
          <p:cNvPr id="97" name="TextBox 96"/>
          <p:cNvSpPr txBox="1"/>
          <p:nvPr/>
        </p:nvSpPr>
        <p:spPr>
          <a:xfrm>
            <a:off x="8022314" y="1945719"/>
            <a:ext cx="822661" cy="307777"/>
          </a:xfrm>
          <a:prstGeom prst="rect">
            <a:avLst/>
          </a:prstGeom>
          <a:noFill/>
        </p:spPr>
        <p:txBody>
          <a:bodyPr wrap="none" rtlCol="0">
            <a:spAutoFit/>
          </a:bodyPr>
          <a:lstStyle/>
          <a:p>
            <a:r>
              <a:rPr lang="en-US" sz="1400" dirty="0">
                <a:solidFill>
                  <a:schemeClr val="accent1"/>
                </a:solidFill>
              </a:rPr>
              <a:t>Kristin K.</a:t>
            </a:r>
          </a:p>
        </p:txBody>
      </p:sp>
      <p:sp>
        <p:nvSpPr>
          <p:cNvPr id="98" name="TextBox 97"/>
          <p:cNvSpPr txBox="1"/>
          <p:nvPr/>
        </p:nvSpPr>
        <p:spPr>
          <a:xfrm>
            <a:off x="7931755" y="2310140"/>
            <a:ext cx="824393" cy="523220"/>
          </a:xfrm>
          <a:prstGeom prst="rect">
            <a:avLst/>
          </a:prstGeom>
          <a:noFill/>
        </p:spPr>
        <p:txBody>
          <a:bodyPr wrap="none" rtlCol="0">
            <a:spAutoFit/>
          </a:bodyPr>
          <a:lstStyle/>
          <a:p>
            <a:r>
              <a:rPr lang="en-US" sz="1400" dirty="0">
                <a:solidFill>
                  <a:schemeClr val="accent1"/>
                </a:solidFill>
              </a:rPr>
              <a:t>Kinsey V.</a:t>
            </a:r>
          </a:p>
          <a:p>
            <a:endParaRPr lang="en-US" sz="1400" dirty="0">
              <a:solidFill>
                <a:schemeClr val="accent1"/>
              </a:solidFill>
            </a:endParaRPr>
          </a:p>
        </p:txBody>
      </p:sp>
      <p:sp>
        <p:nvSpPr>
          <p:cNvPr id="101" name="TextBox 100"/>
          <p:cNvSpPr txBox="1"/>
          <p:nvPr/>
        </p:nvSpPr>
        <p:spPr>
          <a:xfrm>
            <a:off x="552739" y="2768730"/>
            <a:ext cx="754117" cy="307777"/>
          </a:xfrm>
          <a:prstGeom prst="rect">
            <a:avLst/>
          </a:prstGeom>
          <a:noFill/>
        </p:spPr>
        <p:txBody>
          <a:bodyPr wrap="none" rtlCol="0">
            <a:spAutoFit/>
          </a:bodyPr>
          <a:lstStyle/>
          <a:p>
            <a:r>
              <a:rPr lang="en-US" sz="1400" dirty="0">
                <a:solidFill>
                  <a:schemeClr val="accent1"/>
                </a:solidFill>
              </a:rPr>
              <a:t>Maya S.</a:t>
            </a:r>
          </a:p>
        </p:txBody>
      </p:sp>
      <p:sp>
        <p:nvSpPr>
          <p:cNvPr id="105" name="TextBox 104"/>
          <p:cNvSpPr txBox="1"/>
          <p:nvPr/>
        </p:nvSpPr>
        <p:spPr>
          <a:xfrm>
            <a:off x="7085103" y="2489068"/>
            <a:ext cx="896079" cy="307777"/>
          </a:xfrm>
          <a:prstGeom prst="rect">
            <a:avLst/>
          </a:prstGeom>
          <a:noFill/>
        </p:spPr>
        <p:txBody>
          <a:bodyPr wrap="none" rtlCol="0">
            <a:spAutoFit/>
          </a:bodyPr>
          <a:lstStyle/>
          <a:p>
            <a:r>
              <a:rPr lang="en-US" sz="1400" dirty="0" err="1">
                <a:solidFill>
                  <a:srgbClr val="00B050"/>
                </a:solidFill>
              </a:rPr>
              <a:t>Stephie</a:t>
            </a:r>
            <a:r>
              <a:rPr lang="en-US" sz="1400" dirty="0">
                <a:solidFill>
                  <a:srgbClr val="00B050"/>
                </a:solidFill>
              </a:rPr>
              <a:t> L.</a:t>
            </a:r>
          </a:p>
        </p:txBody>
      </p:sp>
      <p:sp>
        <p:nvSpPr>
          <p:cNvPr id="106" name="TextBox 105"/>
          <p:cNvSpPr txBox="1"/>
          <p:nvPr/>
        </p:nvSpPr>
        <p:spPr>
          <a:xfrm>
            <a:off x="5766241" y="4752103"/>
            <a:ext cx="832151" cy="307777"/>
          </a:xfrm>
          <a:prstGeom prst="rect">
            <a:avLst/>
          </a:prstGeom>
          <a:noFill/>
        </p:spPr>
        <p:txBody>
          <a:bodyPr wrap="none" rtlCol="0">
            <a:spAutoFit/>
          </a:bodyPr>
          <a:lstStyle/>
          <a:p>
            <a:r>
              <a:rPr lang="en-US" sz="1400" dirty="0">
                <a:solidFill>
                  <a:srgbClr val="00B050"/>
                </a:solidFill>
              </a:rPr>
              <a:t>Megan J.</a:t>
            </a:r>
          </a:p>
        </p:txBody>
      </p:sp>
      <p:sp>
        <p:nvSpPr>
          <p:cNvPr id="108" name="TextBox 107"/>
          <p:cNvSpPr txBox="1"/>
          <p:nvPr/>
        </p:nvSpPr>
        <p:spPr>
          <a:xfrm>
            <a:off x="4304124" y="1013651"/>
            <a:ext cx="880947" cy="307777"/>
          </a:xfrm>
          <a:prstGeom prst="rect">
            <a:avLst/>
          </a:prstGeom>
          <a:solidFill>
            <a:schemeClr val="bg1"/>
          </a:solidFill>
        </p:spPr>
        <p:txBody>
          <a:bodyPr wrap="none" rtlCol="0">
            <a:spAutoFit/>
          </a:bodyPr>
          <a:lstStyle/>
          <a:p>
            <a:r>
              <a:rPr lang="en-US" sz="1400" dirty="0">
                <a:solidFill>
                  <a:srgbClr val="00B050"/>
                </a:solidFill>
              </a:rPr>
              <a:t>Beulah D.</a:t>
            </a:r>
          </a:p>
        </p:txBody>
      </p:sp>
      <p:sp>
        <p:nvSpPr>
          <p:cNvPr id="110" name="TextBox 109"/>
          <p:cNvSpPr txBox="1"/>
          <p:nvPr/>
        </p:nvSpPr>
        <p:spPr>
          <a:xfrm>
            <a:off x="5321534" y="1511861"/>
            <a:ext cx="953979" cy="307777"/>
          </a:xfrm>
          <a:prstGeom prst="rect">
            <a:avLst/>
          </a:prstGeom>
          <a:solidFill>
            <a:schemeClr val="bg1"/>
          </a:solidFill>
        </p:spPr>
        <p:txBody>
          <a:bodyPr wrap="none" rtlCol="0">
            <a:spAutoFit/>
          </a:bodyPr>
          <a:lstStyle/>
          <a:p>
            <a:r>
              <a:rPr lang="en-US" sz="1400" dirty="0">
                <a:solidFill>
                  <a:srgbClr val="00B050"/>
                </a:solidFill>
              </a:rPr>
              <a:t>Victoria Q.</a:t>
            </a:r>
          </a:p>
        </p:txBody>
      </p:sp>
      <p:sp>
        <p:nvSpPr>
          <p:cNvPr id="111" name="TextBox 110"/>
          <p:cNvSpPr txBox="1"/>
          <p:nvPr/>
        </p:nvSpPr>
        <p:spPr>
          <a:xfrm>
            <a:off x="5419596" y="2317745"/>
            <a:ext cx="889090" cy="307777"/>
          </a:xfrm>
          <a:prstGeom prst="rect">
            <a:avLst/>
          </a:prstGeom>
          <a:solidFill>
            <a:schemeClr val="bg1"/>
          </a:solidFill>
        </p:spPr>
        <p:txBody>
          <a:bodyPr wrap="none" rtlCol="0">
            <a:spAutoFit/>
          </a:bodyPr>
          <a:lstStyle/>
          <a:p>
            <a:r>
              <a:rPr lang="en-US" sz="1400" dirty="0">
                <a:solidFill>
                  <a:srgbClr val="00B050"/>
                </a:solidFill>
              </a:rPr>
              <a:t>Lizeth L.V.</a:t>
            </a:r>
          </a:p>
        </p:txBody>
      </p:sp>
      <p:cxnSp>
        <p:nvCxnSpPr>
          <p:cNvPr id="122" name="Straight Connector 121">
            <a:extLst>
              <a:ext uri="{FF2B5EF4-FFF2-40B4-BE49-F238E27FC236}">
                <a16:creationId xmlns:a16="http://schemas.microsoft.com/office/drawing/2014/main" id="{F6F885D3-4E11-46FC-A7F0-87D5AB67EB8B}"/>
              </a:ext>
            </a:extLst>
          </p:cNvPr>
          <p:cNvCxnSpPr>
            <a:cxnSpLocks/>
          </p:cNvCxnSpPr>
          <p:nvPr/>
        </p:nvCxnSpPr>
        <p:spPr>
          <a:xfrm>
            <a:off x="1602853" y="1857842"/>
            <a:ext cx="262636" cy="23680"/>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CA40DF1-736F-4FCA-A5A4-96501F31C565}"/>
              </a:ext>
            </a:extLst>
          </p:cNvPr>
          <p:cNvSpPr txBox="1"/>
          <p:nvPr/>
        </p:nvSpPr>
        <p:spPr>
          <a:xfrm>
            <a:off x="1137063" y="1607112"/>
            <a:ext cx="704167" cy="307777"/>
          </a:xfrm>
          <a:prstGeom prst="rect">
            <a:avLst/>
          </a:prstGeom>
          <a:noFill/>
        </p:spPr>
        <p:txBody>
          <a:bodyPr wrap="none" rtlCol="0">
            <a:spAutoFit/>
          </a:bodyPr>
          <a:lstStyle/>
          <a:p>
            <a:r>
              <a:rPr lang="en-US" sz="1400" dirty="0">
                <a:solidFill>
                  <a:schemeClr val="accent1"/>
                </a:solidFill>
              </a:rPr>
              <a:t>Erica S.</a:t>
            </a:r>
          </a:p>
        </p:txBody>
      </p:sp>
      <p:cxnSp>
        <p:nvCxnSpPr>
          <p:cNvPr id="132" name="Straight Connector 131">
            <a:extLst>
              <a:ext uri="{FF2B5EF4-FFF2-40B4-BE49-F238E27FC236}">
                <a16:creationId xmlns:a16="http://schemas.microsoft.com/office/drawing/2014/main" id="{3F61EF40-F5F5-48F3-8CC6-2CF280D9A3B9}"/>
              </a:ext>
            </a:extLst>
          </p:cNvPr>
          <p:cNvCxnSpPr>
            <a:cxnSpLocks/>
          </p:cNvCxnSpPr>
          <p:nvPr/>
        </p:nvCxnSpPr>
        <p:spPr>
          <a:xfrm>
            <a:off x="4116550" y="3970936"/>
            <a:ext cx="145970" cy="9667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2ED233E2-A3C2-47E1-A57A-8BFE0A3361F9}"/>
              </a:ext>
            </a:extLst>
          </p:cNvPr>
          <p:cNvSpPr txBox="1"/>
          <p:nvPr/>
        </p:nvSpPr>
        <p:spPr>
          <a:xfrm>
            <a:off x="3608361" y="3737298"/>
            <a:ext cx="830677" cy="307777"/>
          </a:xfrm>
          <a:prstGeom prst="rect">
            <a:avLst/>
          </a:prstGeom>
          <a:noFill/>
        </p:spPr>
        <p:txBody>
          <a:bodyPr wrap="none" rtlCol="0">
            <a:spAutoFit/>
          </a:bodyPr>
          <a:lstStyle/>
          <a:p>
            <a:r>
              <a:rPr lang="en-US" sz="1400" dirty="0">
                <a:solidFill>
                  <a:schemeClr val="accent1"/>
                </a:solidFill>
              </a:rPr>
              <a:t>Rachel L.</a:t>
            </a:r>
          </a:p>
        </p:txBody>
      </p:sp>
      <p:cxnSp>
        <p:nvCxnSpPr>
          <p:cNvPr id="137" name="Straight Connector 136">
            <a:extLst>
              <a:ext uri="{FF2B5EF4-FFF2-40B4-BE49-F238E27FC236}">
                <a16:creationId xmlns:a16="http://schemas.microsoft.com/office/drawing/2014/main" id="{D21EB781-B130-4E88-AD67-C9AC5BE79724}"/>
              </a:ext>
            </a:extLst>
          </p:cNvPr>
          <p:cNvCxnSpPr>
            <a:cxnSpLocks/>
          </p:cNvCxnSpPr>
          <p:nvPr/>
        </p:nvCxnSpPr>
        <p:spPr>
          <a:xfrm>
            <a:off x="1425336" y="2507604"/>
            <a:ext cx="300112" cy="66758"/>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27A73B45-56C5-4D97-AC82-9009304D862D}"/>
              </a:ext>
            </a:extLst>
          </p:cNvPr>
          <p:cNvSpPr txBox="1"/>
          <p:nvPr/>
        </p:nvSpPr>
        <p:spPr>
          <a:xfrm>
            <a:off x="772925" y="2233206"/>
            <a:ext cx="936475" cy="307777"/>
          </a:xfrm>
          <a:prstGeom prst="rect">
            <a:avLst/>
          </a:prstGeom>
          <a:noFill/>
        </p:spPr>
        <p:txBody>
          <a:bodyPr wrap="none" rtlCol="0">
            <a:spAutoFit/>
          </a:bodyPr>
          <a:lstStyle/>
          <a:p>
            <a:r>
              <a:rPr lang="en-US" sz="1400" dirty="0">
                <a:solidFill>
                  <a:schemeClr val="accent1"/>
                </a:solidFill>
              </a:rPr>
              <a:t>Daphne C.</a:t>
            </a:r>
          </a:p>
        </p:txBody>
      </p:sp>
      <p:cxnSp>
        <p:nvCxnSpPr>
          <p:cNvPr id="142" name="Straight Connector 141">
            <a:extLst>
              <a:ext uri="{FF2B5EF4-FFF2-40B4-BE49-F238E27FC236}">
                <a16:creationId xmlns:a16="http://schemas.microsoft.com/office/drawing/2014/main" id="{B3AAD352-6213-45D4-9340-FCCA884A9FFE}"/>
              </a:ext>
            </a:extLst>
          </p:cNvPr>
          <p:cNvCxnSpPr>
            <a:cxnSpLocks/>
          </p:cNvCxnSpPr>
          <p:nvPr/>
        </p:nvCxnSpPr>
        <p:spPr>
          <a:xfrm flipV="1">
            <a:off x="2629906" y="2589526"/>
            <a:ext cx="249506" cy="255779"/>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44" name="TextBox 143">
            <a:extLst>
              <a:ext uri="{FF2B5EF4-FFF2-40B4-BE49-F238E27FC236}">
                <a16:creationId xmlns:a16="http://schemas.microsoft.com/office/drawing/2014/main" id="{173DF67B-2CFC-4674-B109-D444B3583B91}"/>
              </a:ext>
            </a:extLst>
          </p:cNvPr>
          <p:cNvSpPr txBox="1"/>
          <p:nvPr/>
        </p:nvSpPr>
        <p:spPr>
          <a:xfrm>
            <a:off x="2153579" y="3518824"/>
            <a:ext cx="837089" cy="307777"/>
          </a:xfrm>
          <a:prstGeom prst="rect">
            <a:avLst/>
          </a:prstGeom>
          <a:solidFill>
            <a:schemeClr val="bg1"/>
          </a:solidFill>
        </p:spPr>
        <p:txBody>
          <a:bodyPr wrap="none" rtlCol="0">
            <a:spAutoFit/>
          </a:bodyPr>
          <a:lstStyle/>
          <a:p>
            <a:r>
              <a:rPr lang="en-US" sz="1400" dirty="0">
                <a:solidFill>
                  <a:schemeClr val="accent1"/>
                </a:solidFill>
              </a:rPr>
              <a:t>Rachel S.</a:t>
            </a:r>
          </a:p>
        </p:txBody>
      </p:sp>
      <p:sp>
        <p:nvSpPr>
          <p:cNvPr id="4" name="TextBox 3">
            <a:extLst>
              <a:ext uri="{FF2B5EF4-FFF2-40B4-BE49-F238E27FC236}">
                <a16:creationId xmlns:a16="http://schemas.microsoft.com/office/drawing/2014/main" id="{5D2F32F7-E4E8-47F3-AC83-C250CFA1B874}"/>
              </a:ext>
            </a:extLst>
          </p:cNvPr>
          <p:cNvSpPr txBox="1"/>
          <p:nvPr/>
        </p:nvSpPr>
        <p:spPr>
          <a:xfrm>
            <a:off x="3904528" y="2165224"/>
            <a:ext cx="1066318" cy="954107"/>
          </a:xfrm>
          <a:prstGeom prst="rect">
            <a:avLst/>
          </a:prstGeom>
          <a:solidFill>
            <a:schemeClr val="bg1"/>
          </a:solidFill>
        </p:spPr>
        <p:txBody>
          <a:bodyPr wrap="none" rtlCol="0">
            <a:spAutoFit/>
          </a:bodyPr>
          <a:lstStyle/>
          <a:p>
            <a:r>
              <a:rPr lang="en-US" sz="1400" dirty="0">
                <a:solidFill>
                  <a:srgbClr val="00B050"/>
                </a:solidFill>
              </a:rPr>
              <a:t>Crystal M.</a:t>
            </a:r>
          </a:p>
          <a:p>
            <a:r>
              <a:rPr lang="en-US" sz="1400" dirty="0">
                <a:solidFill>
                  <a:srgbClr val="00B050"/>
                </a:solidFill>
              </a:rPr>
              <a:t>Oscar C.B.</a:t>
            </a:r>
          </a:p>
          <a:p>
            <a:r>
              <a:rPr lang="en-US" sz="1400" dirty="0">
                <a:solidFill>
                  <a:srgbClr val="00B050"/>
                </a:solidFill>
              </a:rPr>
              <a:t>Madelyn M.</a:t>
            </a:r>
          </a:p>
          <a:p>
            <a:r>
              <a:rPr lang="en-US" sz="1400" dirty="0">
                <a:solidFill>
                  <a:srgbClr val="00B050"/>
                </a:solidFill>
              </a:rPr>
              <a:t>Jimena C.</a:t>
            </a:r>
          </a:p>
        </p:txBody>
      </p:sp>
      <p:pic>
        <p:nvPicPr>
          <p:cNvPr id="93" name="Picture 92">
            <a:extLst>
              <a:ext uri="{FF2B5EF4-FFF2-40B4-BE49-F238E27FC236}">
                <a16:creationId xmlns:a16="http://schemas.microsoft.com/office/drawing/2014/main" id="{ED413995-85C2-4AFC-986E-B954FE1FA35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9985" y="2560552"/>
            <a:ext cx="552466" cy="685800"/>
          </a:xfrm>
          <a:prstGeom prst="rect">
            <a:avLst/>
          </a:prstGeom>
          <a:noFill/>
          <a:ln>
            <a:noFill/>
          </a:ln>
        </p:spPr>
      </p:pic>
      <p:pic>
        <p:nvPicPr>
          <p:cNvPr id="94" name="Picture 93">
            <a:extLst>
              <a:ext uri="{FF2B5EF4-FFF2-40B4-BE49-F238E27FC236}">
                <a16:creationId xmlns:a16="http://schemas.microsoft.com/office/drawing/2014/main" id="{401D5AD7-9A78-497F-8F61-A242B4A0197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8838" y="727635"/>
            <a:ext cx="733362" cy="685800"/>
          </a:xfrm>
          <a:prstGeom prst="rect">
            <a:avLst/>
          </a:prstGeom>
          <a:noFill/>
          <a:ln>
            <a:noFill/>
          </a:ln>
        </p:spPr>
      </p:pic>
      <p:pic>
        <p:nvPicPr>
          <p:cNvPr id="102" name="Picture 101">
            <a:extLst>
              <a:ext uri="{FF2B5EF4-FFF2-40B4-BE49-F238E27FC236}">
                <a16:creationId xmlns:a16="http://schemas.microsoft.com/office/drawing/2014/main" id="{E1216A86-7F8A-459F-8716-6AE354D8DAE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301" y="3011962"/>
            <a:ext cx="562047" cy="685800"/>
          </a:xfrm>
          <a:prstGeom prst="rect">
            <a:avLst/>
          </a:prstGeom>
          <a:noFill/>
          <a:ln>
            <a:noFill/>
          </a:ln>
        </p:spPr>
      </p:pic>
      <p:pic>
        <p:nvPicPr>
          <p:cNvPr id="138" name="Picture 137">
            <a:extLst>
              <a:ext uri="{FF2B5EF4-FFF2-40B4-BE49-F238E27FC236}">
                <a16:creationId xmlns:a16="http://schemas.microsoft.com/office/drawing/2014/main" id="{C52FC397-C42D-445E-A8BC-064CE5AABB46}"/>
              </a:ext>
            </a:extLst>
          </p:cNvPr>
          <p:cNvPicPr>
            <a:picLocks noChangeAspect="1"/>
          </p:cNvPicPr>
          <p:nvPr/>
        </p:nvPicPr>
        <p:blipFill rotWithShape="1">
          <a:blip r:embed="rId8">
            <a:extLst>
              <a:ext uri="{28A0092B-C50C-407E-A947-70E740481C1C}">
                <a14:useLocalDpi xmlns:a14="http://schemas.microsoft.com/office/drawing/2010/main" val="0"/>
              </a:ext>
            </a:extLst>
          </a:blip>
          <a:srcRect l="15366" t="-370" r="15700" b="370"/>
          <a:stretch/>
        </p:blipFill>
        <p:spPr bwMode="auto">
          <a:xfrm>
            <a:off x="324879" y="2099608"/>
            <a:ext cx="516472" cy="685800"/>
          </a:xfrm>
          <a:prstGeom prst="rect">
            <a:avLst/>
          </a:prstGeom>
          <a:noFill/>
          <a:ln>
            <a:noFill/>
          </a:ln>
        </p:spPr>
      </p:pic>
      <p:pic>
        <p:nvPicPr>
          <p:cNvPr id="140" name="Picture 139">
            <a:extLst>
              <a:ext uri="{FF2B5EF4-FFF2-40B4-BE49-F238E27FC236}">
                <a16:creationId xmlns:a16="http://schemas.microsoft.com/office/drawing/2014/main" id="{F68C5261-5730-456D-B43C-62264E54094D}"/>
              </a:ext>
            </a:extLst>
          </p:cNvPr>
          <p:cNvPicPr>
            <a:picLocks noChangeAspect="1"/>
          </p:cNvPicPr>
          <p:nvPr/>
        </p:nvPicPr>
        <p:blipFill rotWithShape="1">
          <a:blip r:embed="rId9">
            <a:extLst>
              <a:ext uri="{28A0092B-C50C-407E-A947-70E740481C1C}">
                <a14:useLocalDpi xmlns:a14="http://schemas.microsoft.com/office/drawing/2010/main" val="0"/>
              </a:ext>
            </a:extLst>
          </a:blip>
          <a:srcRect l="10140" t="8532" r="16029"/>
          <a:stretch/>
        </p:blipFill>
        <p:spPr bwMode="auto">
          <a:xfrm>
            <a:off x="5433281" y="851252"/>
            <a:ext cx="551653" cy="685800"/>
          </a:xfrm>
          <a:prstGeom prst="rect">
            <a:avLst/>
          </a:prstGeom>
          <a:noFill/>
          <a:ln>
            <a:noFill/>
          </a:ln>
        </p:spPr>
      </p:pic>
      <p:pic>
        <p:nvPicPr>
          <p:cNvPr id="143" name="Picture 142">
            <a:extLst>
              <a:ext uri="{FF2B5EF4-FFF2-40B4-BE49-F238E27FC236}">
                <a16:creationId xmlns:a16="http://schemas.microsoft.com/office/drawing/2014/main" id="{E043F548-FA8F-4EA8-87C7-6BDA330861F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018" y="2867585"/>
            <a:ext cx="685800" cy="685800"/>
          </a:xfrm>
          <a:prstGeom prst="rect">
            <a:avLst/>
          </a:prstGeom>
          <a:noFill/>
          <a:ln>
            <a:noFill/>
          </a:ln>
        </p:spPr>
      </p:pic>
      <p:pic>
        <p:nvPicPr>
          <p:cNvPr id="145" name="Picture 144">
            <a:extLst>
              <a:ext uri="{FF2B5EF4-FFF2-40B4-BE49-F238E27FC236}">
                <a16:creationId xmlns:a16="http://schemas.microsoft.com/office/drawing/2014/main" id="{EA5165FF-FAFA-46C0-BB92-8BF1888E609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73575" y="1518999"/>
            <a:ext cx="694404" cy="685800"/>
          </a:xfrm>
          <a:prstGeom prst="rect">
            <a:avLst/>
          </a:prstGeom>
          <a:noFill/>
          <a:ln>
            <a:noFill/>
          </a:ln>
        </p:spPr>
      </p:pic>
      <p:pic>
        <p:nvPicPr>
          <p:cNvPr id="146" name="Picture 145">
            <a:extLst>
              <a:ext uri="{FF2B5EF4-FFF2-40B4-BE49-F238E27FC236}">
                <a16:creationId xmlns:a16="http://schemas.microsoft.com/office/drawing/2014/main" id="{27E6DD7A-DA32-416C-92BE-CCF7F4DDC1E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128825" y="987229"/>
            <a:ext cx="685800" cy="685800"/>
          </a:xfrm>
          <a:prstGeom prst="rect">
            <a:avLst/>
          </a:prstGeom>
          <a:noFill/>
          <a:ln>
            <a:noFill/>
          </a:ln>
        </p:spPr>
      </p:pic>
      <p:sp>
        <p:nvSpPr>
          <p:cNvPr id="147" name="5-Point Star 56">
            <a:extLst>
              <a:ext uri="{FF2B5EF4-FFF2-40B4-BE49-F238E27FC236}">
                <a16:creationId xmlns:a16="http://schemas.microsoft.com/office/drawing/2014/main" id="{5062492F-1D36-496C-AA7F-14426BCEF71C}"/>
              </a:ext>
            </a:extLst>
          </p:cNvPr>
          <p:cNvSpPr/>
          <p:nvPr/>
        </p:nvSpPr>
        <p:spPr>
          <a:xfrm>
            <a:off x="4744597" y="2126706"/>
            <a:ext cx="104570" cy="106500"/>
          </a:xfrm>
          <a:prstGeom prst="star5">
            <a:avLst/>
          </a:prstGeom>
          <a:solidFill>
            <a:srgbClr val="00B050"/>
          </a:solidFill>
          <a:ln w="1905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8" name="Straight Connector 147">
            <a:extLst>
              <a:ext uri="{FF2B5EF4-FFF2-40B4-BE49-F238E27FC236}">
                <a16:creationId xmlns:a16="http://schemas.microsoft.com/office/drawing/2014/main" id="{857F200D-4320-451A-9C0B-71860245DC4B}"/>
              </a:ext>
            </a:extLst>
          </p:cNvPr>
          <p:cNvCxnSpPr>
            <a:cxnSpLocks/>
          </p:cNvCxnSpPr>
          <p:nvPr/>
        </p:nvCxnSpPr>
        <p:spPr>
          <a:xfrm>
            <a:off x="3684020" y="2025219"/>
            <a:ext cx="1002956" cy="157135"/>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pic>
        <p:nvPicPr>
          <p:cNvPr id="149" name="Picture 148">
            <a:extLst>
              <a:ext uri="{FF2B5EF4-FFF2-40B4-BE49-F238E27FC236}">
                <a16:creationId xmlns:a16="http://schemas.microsoft.com/office/drawing/2014/main" id="{70F5271E-5B7C-44AD-8755-FBF15E7420F7}"/>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21086" y="1453638"/>
            <a:ext cx="685800" cy="685800"/>
          </a:xfrm>
          <a:prstGeom prst="rect">
            <a:avLst/>
          </a:prstGeom>
          <a:noFill/>
          <a:ln>
            <a:noFill/>
          </a:ln>
        </p:spPr>
      </p:pic>
      <p:sp>
        <p:nvSpPr>
          <p:cNvPr id="150" name="TextBox 149">
            <a:extLst>
              <a:ext uri="{FF2B5EF4-FFF2-40B4-BE49-F238E27FC236}">
                <a16:creationId xmlns:a16="http://schemas.microsoft.com/office/drawing/2014/main" id="{3150D090-5D49-4554-A284-11FE14C5A895}"/>
              </a:ext>
            </a:extLst>
          </p:cNvPr>
          <p:cNvSpPr txBox="1"/>
          <p:nvPr/>
        </p:nvSpPr>
        <p:spPr>
          <a:xfrm>
            <a:off x="2779733" y="1146622"/>
            <a:ext cx="934936" cy="307777"/>
          </a:xfrm>
          <a:prstGeom prst="rect">
            <a:avLst/>
          </a:prstGeom>
          <a:noFill/>
        </p:spPr>
        <p:txBody>
          <a:bodyPr wrap="none" rtlCol="0">
            <a:spAutoFit/>
          </a:bodyPr>
          <a:lstStyle/>
          <a:p>
            <a:r>
              <a:rPr lang="en-US" sz="1400" dirty="0" err="1">
                <a:solidFill>
                  <a:srgbClr val="00B050"/>
                </a:solidFill>
              </a:rPr>
              <a:t>Sceptre</a:t>
            </a:r>
            <a:r>
              <a:rPr lang="en-US" sz="1400" dirty="0">
                <a:solidFill>
                  <a:srgbClr val="00B050"/>
                </a:solidFill>
              </a:rPr>
              <a:t> G.</a:t>
            </a:r>
          </a:p>
        </p:txBody>
      </p:sp>
      <p:pic>
        <p:nvPicPr>
          <p:cNvPr id="151" name="Picture 150">
            <a:extLst>
              <a:ext uri="{FF2B5EF4-FFF2-40B4-BE49-F238E27FC236}">
                <a16:creationId xmlns:a16="http://schemas.microsoft.com/office/drawing/2014/main" id="{9C03A617-38B3-42C5-AD6A-408A6CFE2CB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364233" y="4339129"/>
            <a:ext cx="490021" cy="685800"/>
          </a:xfrm>
          <a:prstGeom prst="rect">
            <a:avLst/>
          </a:prstGeom>
          <a:noFill/>
          <a:ln>
            <a:noFill/>
          </a:ln>
        </p:spPr>
      </p:pic>
      <p:pic>
        <p:nvPicPr>
          <p:cNvPr id="152" name="Picture 151">
            <a:extLst>
              <a:ext uri="{FF2B5EF4-FFF2-40B4-BE49-F238E27FC236}">
                <a16:creationId xmlns:a16="http://schemas.microsoft.com/office/drawing/2014/main" id="{BB1901D3-0F63-4DBB-99B8-E192A62DDC3D}"/>
              </a:ext>
            </a:extLst>
          </p:cNvPr>
          <p:cNvPicPr>
            <a:picLocks noChangeAspect="1"/>
          </p:cNvPicPr>
          <p:nvPr/>
        </p:nvPicPr>
        <p:blipFill rotWithShape="1">
          <a:blip r:embed="rId15">
            <a:extLst>
              <a:ext uri="{28A0092B-C50C-407E-A947-70E740481C1C}">
                <a14:useLocalDpi xmlns:a14="http://schemas.microsoft.com/office/drawing/2010/main" val="0"/>
              </a:ext>
            </a:extLst>
          </a:blip>
          <a:srcRect l="13660" t="19009" r="15207"/>
          <a:stretch/>
        </p:blipFill>
        <p:spPr bwMode="auto">
          <a:xfrm>
            <a:off x="7262267" y="2759353"/>
            <a:ext cx="514542" cy="685800"/>
          </a:xfrm>
          <a:prstGeom prst="rect">
            <a:avLst/>
          </a:prstGeom>
          <a:noFill/>
          <a:ln>
            <a:noFill/>
          </a:ln>
        </p:spPr>
      </p:pic>
      <p:pic>
        <p:nvPicPr>
          <p:cNvPr id="153" name="Picture 152">
            <a:extLst>
              <a:ext uri="{FF2B5EF4-FFF2-40B4-BE49-F238E27FC236}">
                <a16:creationId xmlns:a16="http://schemas.microsoft.com/office/drawing/2014/main" id="{B8AB60EF-2408-4AF7-8181-77B50A2D02E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788857" y="798955"/>
            <a:ext cx="547195" cy="685800"/>
          </a:xfrm>
          <a:prstGeom prst="rect">
            <a:avLst/>
          </a:prstGeom>
          <a:noFill/>
          <a:ln>
            <a:noFill/>
          </a:ln>
        </p:spPr>
      </p:pic>
      <p:pic>
        <p:nvPicPr>
          <p:cNvPr id="154" name="Picture 153">
            <a:extLst>
              <a:ext uri="{FF2B5EF4-FFF2-40B4-BE49-F238E27FC236}">
                <a16:creationId xmlns:a16="http://schemas.microsoft.com/office/drawing/2014/main" id="{1AC5E0A3-5BAD-48EE-873D-6E0B7DD60F9D}"/>
              </a:ext>
            </a:extLst>
          </p:cNvPr>
          <p:cNvPicPr>
            <a:picLocks noChangeAspect="1"/>
          </p:cNvPicPr>
          <p:nvPr/>
        </p:nvPicPr>
        <p:blipFill rotWithShape="1">
          <a:blip r:embed="rId17">
            <a:extLst>
              <a:ext uri="{28A0092B-C50C-407E-A947-70E740481C1C}">
                <a14:useLocalDpi xmlns:a14="http://schemas.microsoft.com/office/drawing/2010/main" val="0"/>
              </a:ext>
            </a:extLst>
          </a:blip>
          <a:srcRect l="40133" t="25733" r="12916"/>
          <a:stretch/>
        </p:blipFill>
        <p:spPr bwMode="auto">
          <a:xfrm>
            <a:off x="3751399" y="3115954"/>
            <a:ext cx="447777" cy="685800"/>
          </a:xfrm>
          <a:prstGeom prst="rect">
            <a:avLst/>
          </a:prstGeom>
          <a:noFill/>
          <a:ln>
            <a:noFill/>
          </a:ln>
        </p:spPr>
      </p:pic>
      <p:pic>
        <p:nvPicPr>
          <p:cNvPr id="155" name="Picture 154">
            <a:extLst>
              <a:ext uri="{FF2B5EF4-FFF2-40B4-BE49-F238E27FC236}">
                <a16:creationId xmlns:a16="http://schemas.microsoft.com/office/drawing/2014/main" id="{8F7AD116-8D11-419A-8990-4AD66EEE4C0B}"/>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667572" y="2571750"/>
            <a:ext cx="459231" cy="685800"/>
          </a:xfrm>
          <a:prstGeom prst="rect">
            <a:avLst/>
          </a:prstGeom>
          <a:noFill/>
          <a:ln>
            <a:noFill/>
          </a:ln>
        </p:spPr>
      </p:pic>
      <p:pic>
        <p:nvPicPr>
          <p:cNvPr id="156" name="Picture 155">
            <a:extLst>
              <a:ext uri="{FF2B5EF4-FFF2-40B4-BE49-F238E27FC236}">
                <a16:creationId xmlns:a16="http://schemas.microsoft.com/office/drawing/2014/main" id="{7258BC4B-F830-445E-A831-03A29FC4A094}"/>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603578" y="4379942"/>
            <a:ext cx="624289" cy="685800"/>
          </a:xfrm>
          <a:prstGeom prst="rect">
            <a:avLst/>
          </a:prstGeom>
          <a:noFill/>
          <a:ln>
            <a:noFill/>
          </a:ln>
        </p:spPr>
      </p:pic>
      <p:sp>
        <p:nvSpPr>
          <p:cNvPr id="157" name="5-Point Star 63">
            <a:extLst>
              <a:ext uri="{FF2B5EF4-FFF2-40B4-BE49-F238E27FC236}">
                <a16:creationId xmlns:a16="http://schemas.microsoft.com/office/drawing/2014/main" id="{FF3F3A7D-70F9-4E73-98E9-468FE6D41E57}"/>
              </a:ext>
            </a:extLst>
          </p:cNvPr>
          <p:cNvSpPr/>
          <p:nvPr/>
        </p:nvSpPr>
        <p:spPr>
          <a:xfrm>
            <a:off x="6461646" y="2986114"/>
            <a:ext cx="104570" cy="106500"/>
          </a:xfrm>
          <a:prstGeom prst="star5">
            <a:avLst/>
          </a:prstGeom>
          <a:solidFill>
            <a:schemeClr val="accent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8" name="Straight Connector 157">
            <a:extLst>
              <a:ext uri="{FF2B5EF4-FFF2-40B4-BE49-F238E27FC236}">
                <a16:creationId xmlns:a16="http://schemas.microsoft.com/office/drawing/2014/main" id="{1597E50F-02D2-4E14-88C1-682C9CB67AF5}"/>
              </a:ext>
            </a:extLst>
          </p:cNvPr>
          <p:cNvCxnSpPr>
            <a:cxnSpLocks/>
          </p:cNvCxnSpPr>
          <p:nvPr/>
        </p:nvCxnSpPr>
        <p:spPr>
          <a:xfrm>
            <a:off x="6563849" y="3152971"/>
            <a:ext cx="769179" cy="574929"/>
          </a:xfrm>
          <a:prstGeom prst="line">
            <a:avLst/>
          </a:prstGeom>
          <a:ln w="127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C2025774-E405-458D-B8F3-5900CE2207E9}"/>
              </a:ext>
            </a:extLst>
          </p:cNvPr>
          <p:cNvSpPr txBox="1"/>
          <p:nvPr/>
        </p:nvSpPr>
        <p:spPr>
          <a:xfrm>
            <a:off x="6749767" y="3679417"/>
            <a:ext cx="1091966" cy="307777"/>
          </a:xfrm>
          <a:prstGeom prst="rect">
            <a:avLst/>
          </a:prstGeom>
          <a:noFill/>
        </p:spPr>
        <p:txBody>
          <a:bodyPr wrap="none" rtlCol="0">
            <a:spAutoFit/>
          </a:bodyPr>
          <a:lstStyle/>
          <a:p>
            <a:r>
              <a:rPr lang="en-US" sz="1400" dirty="0">
                <a:solidFill>
                  <a:schemeClr val="accent1"/>
                </a:solidFill>
              </a:rPr>
              <a:t>Maribel G.K.</a:t>
            </a:r>
          </a:p>
        </p:txBody>
      </p:sp>
      <p:pic>
        <p:nvPicPr>
          <p:cNvPr id="160" name="Picture 159">
            <a:extLst>
              <a:ext uri="{FF2B5EF4-FFF2-40B4-BE49-F238E27FC236}">
                <a16:creationId xmlns:a16="http://schemas.microsoft.com/office/drawing/2014/main" id="{51FE99FD-CD98-4C69-AF63-FDBA97A4A6C8}"/>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788735" y="3628036"/>
            <a:ext cx="634857" cy="685800"/>
          </a:xfrm>
          <a:prstGeom prst="rect">
            <a:avLst/>
          </a:prstGeom>
          <a:noFill/>
          <a:ln>
            <a:noFill/>
          </a:ln>
        </p:spPr>
      </p:pic>
      <p:cxnSp>
        <p:nvCxnSpPr>
          <p:cNvPr id="77" name="Straight Connector 76"/>
          <p:cNvCxnSpPr/>
          <p:nvPr/>
        </p:nvCxnSpPr>
        <p:spPr>
          <a:xfrm flipV="1">
            <a:off x="4826850" y="2384132"/>
            <a:ext cx="337949" cy="165799"/>
          </a:xfrm>
          <a:prstGeom prst="line">
            <a:avLst/>
          </a:prstGeom>
          <a:ln w="12700">
            <a:solidFill>
              <a:srgbClr val="00B050"/>
            </a:solidFill>
            <a:prstDash val="solid"/>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3359727-3AEA-4F0A-A2D1-64D375A834D4}"/>
              </a:ext>
            </a:extLst>
          </p:cNvPr>
          <p:cNvSpPr txBox="1"/>
          <p:nvPr/>
        </p:nvSpPr>
        <p:spPr>
          <a:xfrm>
            <a:off x="612989" y="4305027"/>
            <a:ext cx="2095671" cy="369332"/>
          </a:xfrm>
          <a:prstGeom prst="rect">
            <a:avLst/>
          </a:prstGeom>
          <a:noFill/>
          <a:ln w="25400">
            <a:solidFill>
              <a:srgbClr val="EEB500"/>
            </a:solidFill>
          </a:ln>
        </p:spPr>
        <p:txBody>
          <a:bodyPr wrap="square" rtlCol="0">
            <a:spAutoFit/>
          </a:bodyPr>
          <a:lstStyle/>
          <a:p>
            <a:pPr algn="ctr"/>
            <a:r>
              <a:rPr lang="en-US" b="1" dirty="0">
                <a:solidFill>
                  <a:srgbClr val="002060"/>
                </a:solidFill>
              </a:rPr>
              <a:t>2019 Cohort</a:t>
            </a:r>
          </a:p>
        </p:txBody>
      </p:sp>
    </p:spTree>
    <p:extLst>
      <p:ext uri="{BB962C8B-B14F-4D97-AF65-F5344CB8AC3E}">
        <p14:creationId xmlns:p14="http://schemas.microsoft.com/office/powerpoint/2010/main" val="96421816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0" y="-7937"/>
            <a:ext cx="9144000" cy="1021812"/>
            <a:chOff x="1" y="1120441"/>
            <a:chExt cx="9143999" cy="1021812"/>
          </a:xfrm>
        </p:grpSpPr>
        <p:pic>
          <p:nvPicPr>
            <p:cNvPr id="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7"/>
            <p:cNvPicPr>
              <a:picLocks noChangeAspect="1"/>
            </p:cNvPicPr>
            <p:nvPr/>
          </p:nvPicPr>
          <p:blipFill rotWithShape="1">
            <a:blip r:embed="rId3"/>
            <a:srcRect l="52899" r="8686"/>
            <a:stretch/>
          </p:blipFill>
          <p:spPr>
            <a:xfrm>
              <a:off x="1" y="1120441"/>
              <a:ext cx="4580466" cy="993628"/>
            </a:xfrm>
            <a:prstGeom prst="rect">
              <a:avLst/>
            </a:prstGeom>
          </p:spPr>
        </p:pic>
      </p:grpSp>
      <p:sp>
        <p:nvSpPr>
          <p:cNvPr id="18" name="TextBox 17">
            <a:extLst>
              <a:ext uri="{FF2B5EF4-FFF2-40B4-BE49-F238E27FC236}">
                <a16:creationId xmlns:a16="http://schemas.microsoft.com/office/drawing/2014/main" id="{397F75F1-CC38-4FDA-AFC7-53ED5BD01E7E}"/>
              </a:ext>
            </a:extLst>
          </p:cNvPr>
          <p:cNvSpPr txBox="1"/>
          <p:nvPr/>
        </p:nvSpPr>
        <p:spPr>
          <a:xfrm>
            <a:off x="140821" y="1133866"/>
            <a:ext cx="2095671" cy="369332"/>
          </a:xfrm>
          <a:prstGeom prst="rect">
            <a:avLst/>
          </a:prstGeom>
          <a:noFill/>
          <a:ln w="25400">
            <a:solidFill>
              <a:srgbClr val="EEB500"/>
            </a:solidFill>
          </a:ln>
        </p:spPr>
        <p:txBody>
          <a:bodyPr wrap="square" rtlCol="0">
            <a:spAutoFit/>
          </a:bodyPr>
          <a:lstStyle/>
          <a:p>
            <a:pPr algn="ctr"/>
            <a:r>
              <a:rPr lang="en-US" b="1" dirty="0">
                <a:solidFill>
                  <a:srgbClr val="002060"/>
                </a:solidFill>
              </a:rPr>
              <a:t>2020 Cohort</a:t>
            </a:r>
          </a:p>
        </p:txBody>
      </p:sp>
      <p:pic>
        <p:nvPicPr>
          <p:cNvPr id="20" name="Picture 19" descr="A house&#10;">
            <a:extLst>
              <a:ext uri="{FF2B5EF4-FFF2-40B4-BE49-F238E27FC236}">
                <a16:creationId xmlns:a16="http://schemas.microsoft.com/office/drawing/2014/main" id="{058B1463-3A51-4F7E-9086-879B4F97109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24521" y="1408854"/>
            <a:ext cx="596191" cy="613840"/>
          </a:xfrm>
          <a:prstGeom prst="rect">
            <a:avLst/>
          </a:prstGeom>
        </p:spPr>
      </p:pic>
      <p:pic>
        <p:nvPicPr>
          <p:cNvPr id="21" name="Picture 20">
            <a:extLst>
              <a:ext uri="{FF2B5EF4-FFF2-40B4-BE49-F238E27FC236}">
                <a16:creationId xmlns:a16="http://schemas.microsoft.com/office/drawing/2014/main" id="{52E2A45C-5C9F-468A-B353-156DA0941B7E}"/>
              </a:ext>
            </a:extLst>
          </p:cNvPr>
          <p:cNvPicPr>
            <a:picLocks noChangeAspect="1"/>
          </p:cNvPicPr>
          <p:nvPr/>
        </p:nvPicPr>
        <p:blipFill>
          <a:blip r:embed="rId6"/>
          <a:stretch>
            <a:fillRect/>
          </a:stretch>
        </p:blipFill>
        <p:spPr>
          <a:xfrm>
            <a:off x="2643166" y="1085030"/>
            <a:ext cx="3302983" cy="2156728"/>
          </a:xfrm>
          <a:prstGeom prst="rect">
            <a:avLst/>
          </a:prstGeom>
        </p:spPr>
      </p:pic>
      <p:pic>
        <p:nvPicPr>
          <p:cNvPr id="37" name="Picture 36" descr="A person wearing a scarf&#10;&#10;Description automatically generated">
            <a:extLst>
              <a:ext uri="{FF2B5EF4-FFF2-40B4-BE49-F238E27FC236}">
                <a16:creationId xmlns:a16="http://schemas.microsoft.com/office/drawing/2014/main" id="{C68274DC-6A26-4342-A3D5-4BC705CE606E}"/>
              </a:ext>
            </a:extLst>
          </p:cNvPr>
          <p:cNvPicPr>
            <a:picLocks noChangeAspect="1"/>
          </p:cNvPicPr>
          <p:nvPr/>
        </p:nvPicPr>
        <p:blipFill>
          <a:blip r:embed="rId7"/>
          <a:stretch>
            <a:fillRect/>
          </a:stretch>
        </p:blipFill>
        <p:spPr>
          <a:xfrm>
            <a:off x="1284032" y="2993125"/>
            <a:ext cx="822960" cy="1087092"/>
          </a:xfrm>
          <a:prstGeom prst="rect">
            <a:avLst/>
          </a:prstGeom>
        </p:spPr>
      </p:pic>
      <p:pic>
        <p:nvPicPr>
          <p:cNvPr id="39" name="Picture 38" descr="A person smiling for the camera&#10;&#10;Description automatically generated">
            <a:extLst>
              <a:ext uri="{FF2B5EF4-FFF2-40B4-BE49-F238E27FC236}">
                <a16:creationId xmlns:a16="http://schemas.microsoft.com/office/drawing/2014/main" id="{48771709-866E-4AD1-8D3A-BE4382365598}"/>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67625" y="1673854"/>
            <a:ext cx="822960" cy="910287"/>
          </a:xfrm>
          <a:prstGeom prst="rect">
            <a:avLst/>
          </a:prstGeom>
        </p:spPr>
      </p:pic>
      <p:pic>
        <p:nvPicPr>
          <p:cNvPr id="41" name="Picture 40" descr="A person sitting on a beach near a body of water&#10;&#10;Description automatically generated">
            <a:extLst>
              <a:ext uri="{FF2B5EF4-FFF2-40B4-BE49-F238E27FC236}">
                <a16:creationId xmlns:a16="http://schemas.microsoft.com/office/drawing/2014/main" id="{13F7804A-4F9A-4D81-9BBE-EF9832C78D03}"/>
              </a:ext>
            </a:extLst>
          </p:cNvPr>
          <p:cNvPicPr>
            <a:picLocks noChangeAspect="1"/>
          </p:cNvPicPr>
          <p:nvPr/>
        </p:nvPicPr>
        <p:blipFill>
          <a:blip r:embed="rId9"/>
          <a:stretch>
            <a:fillRect/>
          </a:stretch>
        </p:blipFill>
        <p:spPr>
          <a:xfrm>
            <a:off x="198879" y="2780833"/>
            <a:ext cx="822960" cy="967266"/>
          </a:xfrm>
          <a:prstGeom prst="rect">
            <a:avLst/>
          </a:prstGeom>
        </p:spPr>
      </p:pic>
      <p:pic>
        <p:nvPicPr>
          <p:cNvPr id="43" name="Picture 42" descr="A person smiling for the camera&#10;&#10;Description automatically generated">
            <a:extLst>
              <a:ext uri="{FF2B5EF4-FFF2-40B4-BE49-F238E27FC236}">
                <a16:creationId xmlns:a16="http://schemas.microsoft.com/office/drawing/2014/main" id="{E491657F-DB19-4A3E-9644-30D3C3BC206E}"/>
              </a:ext>
            </a:extLst>
          </p:cNvPr>
          <p:cNvPicPr>
            <a:picLocks noChangeAspect="1"/>
          </p:cNvPicPr>
          <p:nvPr/>
        </p:nvPicPr>
        <p:blipFill>
          <a:blip r:embed="rId10"/>
          <a:stretch>
            <a:fillRect/>
          </a:stretch>
        </p:blipFill>
        <p:spPr>
          <a:xfrm>
            <a:off x="3385334" y="3728887"/>
            <a:ext cx="822960" cy="1165356"/>
          </a:xfrm>
          <a:prstGeom prst="rect">
            <a:avLst/>
          </a:prstGeom>
        </p:spPr>
      </p:pic>
      <p:pic>
        <p:nvPicPr>
          <p:cNvPr id="45" name="Picture 44" descr="A young boy wearing a suit and tie&#10;&#10;Description automatically generated">
            <a:extLst>
              <a:ext uri="{FF2B5EF4-FFF2-40B4-BE49-F238E27FC236}">
                <a16:creationId xmlns:a16="http://schemas.microsoft.com/office/drawing/2014/main" id="{BDB21993-A988-4FE2-A555-99B6F6FF109C}"/>
              </a:ext>
            </a:extLst>
          </p:cNvPr>
          <p:cNvPicPr>
            <a:picLocks noChangeAspect="1"/>
          </p:cNvPicPr>
          <p:nvPr/>
        </p:nvPicPr>
        <p:blipFill>
          <a:blip r:embed="rId11"/>
          <a:stretch>
            <a:fillRect/>
          </a:stretch>
        </p:blipFill>
        <p:spPr>
          <a:xfrm>
            <a:off x="5902719" y="2526553"/>
            <a:ext cx="822960" cy="987930"/>
          </a:xfrm>
          <a:prstGeom prst="rect">
            <a:avLst/>
          </a:prstGeom>
        </p:spPr>
      </p:pic>
      <p:pic>
        <p:nvPicPr>
          <p:cNvPr id="47" name="Picture 46" descr="A person smiling for the camera&#10;&#10;Description automatically generated">
            <a:extLst>
              <a:ext uri="{FF2B5EF4-FFF2-40B4-BE49-F238E27FC236}">
                <a16:creationId xmlns:a16="http://schemas.microsoft.com/office/drawing/2014/main" id="{86B26F7D-7257-4B6F-9B56-5B3236422453}"/>
              </a:ext>
            </a:extLst>
          </p:cNvPr>
          <p:cNvPicPr>
            <a:picLocks noChangeAspect="1"/>
          </p:cNvPicPr>
          <p:nvPr/>
        </p:nvPicPr>
        <p:blipFill>
          <a:blip r:embed="rId12"/>
          <a:stretch>
            <a:fillRect/>
          </a:stretch>
        </p:blipFill>
        <p:spPr>
          <a:xfrm>
            <a:off x="7957328" y="1200150"/>
            <a:ext cx="822960" cy="1234440"/>
          </a:xfrm>
          <a:prstGeom prst="rect">
            <a:avLst/>
          </a:prstGeom>
        </p:spPr>
      </p:pic>
      <p:pic>
        <p:nvPicPr>
          <p:cNvPr id="49" name="Picture 48" descr="A close up of a girl&#10;&#10;Description automatically generated">
            <a:extLst>
              <a:ext uri="{FF2B5EF4-FFF2-40B4-BE49-F238E27FC236}">
                <a16:creationId xmlns:a16="http://schemas.microsoft.com/office/drawing/2014/main" id="{B4A20334-2BB8-4714-8727-D4FFAB7F251C}"/>
              </a:ext>
            </a:extLst>
          </p:cNvPr>
          <p:cNvPicPr>
            <a:picLocks noChangeAspect="1"/>
          </p:cNvPicPr>
          <p:nvPr/>
        </p:nvPicPr>
        <p:blipFill>
          <a:blip r:embed="rId13"/>
          <a:stretch>
            <a:fillRect/>
          </a:stretch>
        </p:blipFill>
        <p:spPr>
          <a:xfrm rot="5400000">
            <a:off x="4632652" y="3867351"/>
            <a:ext cx="1165356" cy="873533"/>
          </a:xfrm>
          <a:prstGeom prst="rect">
            <a:avLst/>
          </a:prstGeom>
        </p:spPr>
      </p:pic>
      <p:pic>
        <p:nvPicPr>
          <p:cNvPr id="51" name="Picture 50" descr="A person smiling for the camera&#10;&#10;Description automatically generated">
            <a:extLst>
              <a:ext uri="{FF2B5EF4-FFF2-40B4-BE49-F238E27FC236}">
                <a16:creationId xmlns:a16="http://schemas.microsoft.com/office/drawing/2014/main" id="{84FBB142-B6E5-4016-98F1-AE3313FDF816}"/>
              </a:ext>
            </a:extLst>
          </p:cNvPr>
          <p:cNvPicPr>
            <a:picLocks noChangeAspect="1"/>
          </p:cNvPicPr>
          <p:nvPr/>
        </p:nvPicPr>
        <p:blipFill>
          <a:blip r:embed="rId14"/>
          <a:stretch>
            <a:fillRect/>
          </a:stretch>
        </p:blipFill>
        <p:spPr>
          <a:xfrm>
            <a:off x="5904169" y="3731866"/>
            <a:ext cx="822960" cy="970623"/>
          </a:xfrm>
          <a:prstGeom prst="rect">
            <a:avLst/>
          </a:prstGeom>
        </p:spPr>
      </p:pic>
      <p:pic>
        <p:nvPicPr>
          <p:cNvPr id="53" name="Picture 52" descr="A person wearing a suit and tie smiling at the camera&#10;&#10;Description automatically generated">
            <a:extLst>
              <a:ext uri="{FF2B5EF4-FFF2-40B4-BE49-F238E27FC236}">
                <a16:creationId xmlns:a16="http://schemas.microsoft.com/office/drawing/2014/main" id="{D8BEBA13-B37A-4CD3-9ABC-DA14AF9A5EE2}"/>
              </a:ext>
            </a:extLst>
          </p:cNvPr>
          <p:cNvPicPr>
            <a:picLocks noChangeAspect="1"/>
          </p:cNvPicPr>
          <p:nvPr/>
        </p:nvPicPr>
        <p:blipFill>
          <a:blip r:embed="rId15"/>
          <a:stretch>
            <a:fillRect/>
          </a:stretch>
        </p:blipFill>
        <p:spPr>
          <a:xfrm>
            <a:off x="2317270" y="2902246"/>
            <a:ext cx="822960" cy="1002294"/>
          </a:xfrm>
          <a:prstGeom prst="rect">
            <a:avLst/>
          </a:prstGeom>
        </p:spPr>
      </p:pic>
      <p:pic>
        <p:nvPicPr>
          <p:cNvPr id="55" name="Picture 54" descr="A person in a red shirt and smiling at the camera&#10;&#10;Description automatically generated">
            <a:extLst>
              <a:ext uri="{FF2B5EF4-FFF2-40B4-BE49-F238E27FC236}">
                <a16:creationId xmlns:a16="http://schemas.microsoft.com/office/drawing/2014/main" id="{F396A81E-0E16-443F-A218-70F6163FC5F9}"/>
              </a:ext>
            </a:extLst>
          </p:cNvPr>
          <p:cNvPicPr>
            <a:picLocks noChangeAspect="1"/>
          </p:cNvPicPr>
          <p:nvPr/>
        </p:nvPicPr>
        <p:blipFill>
          <a:blip r:embed="rId16"/>
          <a:stretch>
            <a:fillRect/>
          </a:stretch>
        </p:blipFill>
        <p:spPr>
          <a:xfrm>
            <a:off x="2304480" y="4077523"/>
            <a:ext cx="822960" cy="821277"/>
          </a:xfrm>
          <a:prstGeom prst="rect">
            <a:avLst/>
          </a:prstGeom>
        </p:spPr>
      </p:pic>
      <p:pic>
        <p:nvPicPr>
          <p:cNvPr id="57" name="Picture 56" descr="A person smiling for the camera&#10;&#10;Description automatically generated">
            <a:extLst>
              <a:ext uri="{FF2B5EF4-FFF2-40B4-BE49-F238E27FC236}">
                <a16:creationId xmlns:a16="http://schemas.microsoft.com/office/drawing/2014/main" id="{0EBFE10C-C43C-4DCD-ABDF-3FA8372EA39F}"/>
              </a:ext>
            </a:extLst>
          </p:cNvPr>
          <p:cNvPicPr>
            <a:picLocks noChangeAspect="1"/>
          </p:cNvPicPr>
          <p:nvPr/>
        </p:nvPicPr>
        <p:blipFill>
          <a:blip r:embed="rId17"/>
          <a:stretch>
            <a:fillRect/>
          </a:stretch>
        </p:blipFill>
        <p:spPr>
          <a:xfrm>
            <a:off x="6906726" y="3995419"/>
            <a:ext cx="822960" cy="775620"/>
          </a:xfrm>
          <a:prstGeom prst="rect">
            <a:avLst/>
          </a:prstGeom>
        </p:spPr>
      </p:pic>
      <p:pic>
        <p:nvPicPr>
          <p:cNvPr id="59" name="Picture 58" descr="A person in a blue shirt&#10;&#10;Description automatically generated">
            <a:extLst>
              <a:ext uri="{FF2B5EF4-FFF2-40B4-BE49-F238E27FC236}">
                <a16:creationId xmlns:a16="http://schemas.microsoft.com/office/drawing/2014/main" id="{607F9802-FC2A-469F-884C-DB5EFE97D80B}"/>
              </a:ext>
            </a:extLst>
          </p:cNvPr>
          <p:cNvPicPr>
            <a:picLocks noChangeAspect="1"/>
          </p:cNvPicPr>
          <p:nvPr/>
        </p:nvPicPr>
        <p:blipFill>
          <a:blip r:embed="rId18"/>
          <a:stretch>
            <a:fillRect/>
          </a:stretch>
        </p:blipFill>
        <p:spPr>
          <a:xfrm>
            <a:off x="1262842" y="1651373"/>
            <a:ext cx="822960" cy="1097280"/>
          </a:xfrm>
          <a:prstGeom prst="rect">
            <a:avLst/>
          </a:prstGeom>
        </p:spPr>
      </p:pic>
      <p:pic>
        <p:nvPicPr>
          <p:cNvPr id="61" name="Picture 60" descr="A person wearing a suit and tie smiling at the camera&#10;&#10;Description automatically generated">
            <a:extLst>
              <a:ext uri="{FF2B5EF4-FFF2-40B4-BE49-F238E27FC236}">
                <a16:creationId xmlns:a16="http://schemas.microsoft.com/office/drawing/2014/main" id="{692BC736-0116-41A1-9434-E401239B7F61}"/>
              </a:ext>
            </a:extLst>
          </p:cNvPr>
          <p:cNvPicPr>
            <a:picLocks noChangeAspect="1"/>
          </p:cNvPicPr>
          <p:nvPr/>
        </p:nvPicPr>
        <p:blipFill>
          <a:blip r:embed="rId19"/>
          <a:stretch>
            <a:fillRect/>
          </a:stretch>
        </p:blipFill>
        <p:spPr>
          <a:xfrm>
            <a:off x="197762" y="3935981"/>
            <a:ext cx="996471" cy="664314"/>
          </a:xfrm>
          <a:prstGeom prst="rect">
            <a:avLst/>
          </a:prstGeom>
        </p:spPr>
      </p:pic>
      <p:pic>
        <p:nvPicPr>
          <p:cNvPr id="63" name="Picture 62" descr="A person wearing glasses and smiling at the camera&#10;&#10;Description automatically generated">
            <a:extLst>
              <a:ext uri="{FF2B5EF4-FFF2-40B4-BE49-F238E27FC236}">
                <a16:creationId xmlns:a16="http://schemas.microsoft.com/office/drawing/2014/main" id="{8BA61C68-404B-47E4-8B48-53722842B50E}"/>
              </a:ext>
            </a:extLst>
          </p:cNvPr>
          <p:cNvPicPr>
            <a:picLocks noChangeAspect="1"/>
          </p:cNvPicPr>
          <p:nvPr/>
        </p:nvPicPr>
        <p:blipFill>
          <a:blip r:embed="rId20"/>
          <a:stretch>
            <a:fillRect/>
          </a:stretch>
        </p:blipFill>
        <p:spPr>
          <a:xfrm>
            <a:off x="7894546" y="3817927"/>
            <a:ext cx="822960" cy="1080873"/>
          </a:xfrm>
          <a:prstGeom prst="rect">
            <a:avLst/>
          </a:prstGeom>
        </p:spPr>
      </p:pic>
      <p:pic>
        <p:nvPicPr>
          <p:cNvPr id="65" name="Picture 64" descr="A person wearing a suit and tie&#10;&#10;Description automatically generated">
            <a:extLst>
              <a:ext uri="{FF2B5EF4-FFF2-40B4-BE49-F238E27FC236}">
                <a16:creationId xmlns:a16="http://schemas.microsoft.com/office/drawing/2014/main" id="{B7F7DF14-7B16-4DA4-8301-419489BBA4CF}"/>
              </a:ext>
            </a:extLst>
          </p:cNvPr>
          <p:cNvPicPr>
            <a:picLocks noChangeAspect="1"/>
          </p:cNvPicPr>
          <p:nvPr/>
        </p:nvPicPr>
        <p:blipFill>
          <a:blip r:embed="rId21"/>
          <a:stretch>
            <a:fillRect/>
          </a:stretch>
        </p:blipFill>
        <p:spPr>
          <a:xfrm>
            <a:off x="7957324" y="2685287"/>
            <a:ext cx="822960" cy="947358"/>
          </a:xfrm>
          <a:prstGeom prst="rect">
            <a:avLst/>
          </a:prstGeom>
        </p:spPr>
      </p:pic>
      <p:pic>
        <p:nvPicPr>
          <p:cNvPr id="67" name="Picture 66" descr="A person standing in front of a body of water&#10;&#10;Description automatically generated">
            <a:extLst>
              <a:ext uri="{FF2B5EF4-FFF2-40B4-BE49-F238E27FC236}">
                <a16:creationId xmlns:a16="http://schemas.microsoft.com/office/drawing/2014/main" id="{D956D5E3-5E6A-4335-87EF-7FD718F05890}"/>
              </a:ext>
            </a:extLst>
          </p:cNvPr>
          <p:cNvPicPr>
            <a:picLocks noChangeAspect="1"/>
          </p:cNvPicPr>
          <p:nvPr/>
        </p:nvPicPr>
        <p:blipFill rotWithShape="1">
          <a:blip r:embed="rId22"/>
          <a:srcRect l="36870" t="17699" r="23850" b="14445"/>
          <a:stretch/>
        </p:blipFill>
        <p:spPr>
          <a:xfrm>
            <a:off x="5895382" y="1361371"/>
            <a:ext cx="822960" cy="947799"/>
          </a:xfrm>
          <a:prstGeom prst="rect">
            <a:avLst/>
          </a:prstGeom>
        </p:spPr>
      </p:pic>
      <p:pic>
        <p:nvPicPr>
          <p:cNvPr id="69" name="Picture 68" descr="A person standing in front of a cake&#10;&#10;Description automatically generated">
            <a:extLst>
              <a:ext uri="{FF2B5EF4-FFF2-40B4-BE49-F238E27FC236}">
                <a16:creationId xmlns:a16="http://schemas.microsoft.com/office/drawing/2014/main" id="{5339051A-DF8C-4CC5-BFAB-BF1B2ED39270}"/>
              </a:ext>
            </a:extLst>
          </p:cNvPr>
          <p:cNvPicPr>
            <a:picLocks noChangeAspect="1"/>
          </p:cNvPicPr>
          <p:nvPr/>
        </p:nvPicPr>
        <p:blipFill>
          <a:blip r:embed="rId23"/>
          <a:stretch>
            <a:fillRect/>
          </a:stretch>
        </p:blipFill>
        <p:spPr>
          <a:xfrm>
            <a:off x="6915657" y="2397097"/>
            <a:ext cx="822960" cy="1365804"/>
          </a:xfrm>
          <a:prstGeom prst="rect">
            <a:avLst/>
          </a:prstGeom>
        </p:spPr>
      </p:pic>
      <p:pic>
        <p:nvPicPr>
          <p:cNvPr id="71" name="Picture 70" descr="A person smiling for the camera&#10;&#10;Description automatically generated">
            <a:extLst>
              <a:ext uri="{FF2B5EF4-FFF2-40B4-BE49-F238E27FC236}">
                <a16:creationId xmlns:a16="http://schemas.microsoft.com/office/drawing/2014/main" id="{ED0A43B5-2515-4803-873C-F451ACB754F9}"/>
              </a:ext>
            </a:extLst>
          </p:cNvPr>
          <p:cNvPicPr>
            <a:picLocks noChangeAspect="1"/>
          </p:cNvPicPr>
          <p:nvPr/>
        </p:nvPicPr>
        <p:blipFill>
          <a:blip r:embed="rId24"/>
          <a:stretch>
            <a:fillRect/>
          </a:stretch>
        </p:blipFill>
        <p:spPr>
          <a:xfrm>
            <a:off x="6915657" y="1228843"/>
            <a:ext cx="822960" cy="950112"/>
          </a:xfrm>
          <a:prstGeom prst="rect">
            <a:avLst/>
          </a:prstGeom>
        </p:spPr>
      </p:pic>
      <p:sp>
        <p:nvSpPr>
          <p:cNvPr id="73" name="TextBox 72">
            <a:extLst>
              <a:ext uri="{FF2B5EF4-FFF2-40B4-BE49-F238E27FC236}">
                <a16:creationId xmlns:a16="http://schemas.microsoft.com/office/drawing/2014/main" id="{C49B8948-9EAD-4F25-8944-470529CB1727}"/>
              </a:ext>
            </a:extLst>
          </p:cNvPr>
          <p:cNvSpPr txBox="1"/>
          <p:nvPr/>
        </p:nvSpPr>
        <p:spPr>
          <a:xfrm>
            <a:off x="1289441" y="4038616"/>
            <a:ext cx="812271" cy="261610"/>
          </a:xfrm>
          <a:prstGeom prst="rect">
            <a:avLst/>
          </a:prstGeom>
          <a:noFill/>
        </p:spPr>
        <p:txBody>
          <a:bodyPr wrap="square" rtlCol="0">
            <a:spAutoFit/>
          </a:bodyPr>
          <a:lstStyle/>
          <a:p>
            <a:r>
              <a:rPr lang="en-US" sz="1050" dirty="0"/>
              <a:t>Anab M.</a:t>
            </a:r>
          </a:p>
        </p:txBody>
      </p:sp>
      <p:sp>
        <p:nvSpPr>
          <p:cNvPr id="74" name="TextBox 73">
            <a:extLst>
              <a:ext uri="{FF2B5EF4-FFF2-40B4-BE49-F238E27FC236}">
                <a16:creationId xmlns:a16="http://schemas.microsoft.com/office/drawing/2014/main" id="{822E36FB-F697-4F24-B8C5-10C6A5C172E5}"/>
              </a:ext>
            </a:extLst>
          </p:cNvPr>
          <p:cNvSpPr txBox="1"/>
          <p:nvPr/>
        </p:nvSpPr>
        <p:spPr>
          <a:xfrm>
            <a:off x="179238" y="4552178"/>
            <a:ext cx="996471" cy="261610"/>
          </a:xfrm>
          <a:prstGeom prst="rect">
            <a:avLst/>
          </a:prstGeom>
          <a:noFill/>
        </p:spPr>
        <p:txBody>
          <a:bodyPr wrap="square" rtlCol="0">
            <a:spAutoFit/>
          </a:bodyPr>
          <a:lstStyle/>
          <a:p>
            <a:r>
              <a:rPr lang="en-US" sz="1050" dirty="0"/>
              <a:t>Sameer C.</a:t>
            </a:r>
          </a:p>
        </p:txBody>
      </p:sp>
      <p:sp>
        <p:nvSpPr>
          <p:cNvPr id="75" name="TextBox 74">
            <a:extLst>
              <a:ext uri="{FF2B5EF4-FFF2-40B4-BE49-F238E27FC236}">
                <a16:creationId xmlns:a16="http://schemas.microsoft.com/office/drawing/2014/main" id="{C6485A97-7B7C-4280-8BEB-2CEFC74CB26D}"/>
              </a:ext>
            </a:extLst>
          </p:cNvPr>
          <p:cNvSpPr txBox="1"/>
          <p:nvPr/>
        </p:nvSpPr>
        <p:spPr>
          <a:xfrm>
            <a:off x="179237" y="3711235"/>
            <a:ext cx="996471" cy="261610"/>
          </a:xfrm>
          <a:prstGeom prst="rect">
            <a:avLst/>
          </a:prstGeom>
          <a:noFill/>
        </p:spPr>
        <p:txBody>
          <a:bodyPr wrap="square" rtlCol="0">
            <a:spAutoFit/>
          </a:bodyPr>
          <a:lstStyle/>
          <a:p>
            <a:r>
              <a:rPr lang="en-US" sz="1050" dirty="0"/>
              <a:t>Cora W.</a:t>
            </a:r>
          </a:p>
        </p:txBody>
      </p:sp>
      <p:sp>
        <p:nvSpPr>
          <p:cNvPr id="76" name="TextBox 75">
            <a:extLst>
              <a:ext uri="{FF2B5EF4-FFF2-40B4-BE49-F238E27FC236}">
                <a16:creationId xmlns:a16="http://schemas.microsoft.com/office/drawing/2014/main" id="{DDAEC9E1-BFEE-454D-B747-4ED500F8139F}"/>
              </a:ext>
            </a:extLst>
          </p:cNvPr>
          <p:cNvSpPr txBox="1"/>
          <p:nvPr/>
        </p:nvSpPr>
        <p:spPr>
          <a:xfrm>
            <a:off x="80869" y="2547277"/>
            <a:ext cx="996471" cy="261610"/>
          </a:xfrm>
          <a:prstGeom prst="rect">
            <a:avLst/>
          </a:prstGeom>
          <a:noFill/>
        </p:spPr>
        <p:txBody>
          <a:bodyPr wrap="square" rtlCol="0">
            <a:spAutoFit/>
          </a:bodyPr>
          <a:lstStyle/>
          <a:p>
            <a:r>
              <a:rPr lang="en-US" sz="1050" dirty="0"/>
              <a:t>Anahid F. </a:t>
            </a:r>
          </a:p>
        </p:txBody>
      </p:sp>
      <p:sp>
        <p:nvSpPr>
          <p:cNvPr id="78" name="TextBox 77">
            <a:extLst>
              <a:ext uri="{FF2B5EF4-FFF2-40B4-BE49-F238E27FC236}">
                <a16:creationId xmlns:a16="http://schemas.microsoft.com/office/drawing/2014/main" id="{ADEF39C8-DDCC-4CC3-A16B-A05B3E0B81AA}"/>
              </a:ext>
            </a:extLst>
          </p:cNvPr>
          <p:cNvSpPr txBox="1"/>
          <p:nvPr/>
        </p:nvSpPr>
        <p:spPr>
          <a:xfrm>
            <a:off x="3307176" y="4847321"/>
            <a:ext cx="812271" cy="261610"/>
          </a:xfrm>
          <a:prstGeom prst="rect">
            <a:avLst/>
          </a:prstGeom>
          <a:noFill/>
        </p:spPr>
        <p:txBody>
          <a:bodyPr wrap="square" rtlCol="0">
            <a:spAutoFit/>
          </a:bodyPr>
          <a:lstStyle/>
          <a:p>
            <a:r>
              <a:rPr lang="en-US" sz="1050" dirty="0"/>
              <a:t>Cort B. </a:t>
            </a:r>
          </a:p>
        </p:txBody>
      </p:sp>
      <p:sp>
        <p:nvSpPr>
          <p:cNvPr id="79" name="TextBox 78">
            <a:extLst>
              <a:ext uri="{FF2B5EF4-FFF2-40B4-BE49-F238E27FC236}">
                <a16:creationId xmlns:a16="http://schemas.microsoft.com/office/drawing/2014/main" id="{8CFBE5F7-6649-41F3-830E-F1A5B42F8B4A}"/>
              </a:ext>
            </a:extLst>
          </p:cNvPr>
          <p:cNvSpPr txBox="1"/>
          <p:nvPr/>
        </p:nvSpPr>
        <p:spPr>
          <a:xfrm>
            <a:off x="2237030" y="3860227"/>
            <a:ext cx="812271" cy="261610"/>
          </a:xfrm>
          <a:prstGeom prst="rect">
            <a:avLst/>
          </a:prstGeom>
          <a:noFill/>
        </p:spPr>
        <p:txBody>
          <a:bodyPr wrap="square" rtlCol="0">
            <a:spAutoFit/>
          </a:bodyPr>
          <a:lstStyle/>
          <a:p>
            <a:r>
              <a:rPr lang="en-US" sz="1050" dirty="0"/>
              <a:t>John Q.</a:t>
            </a:r>
          </a:p>
        </p:txBody>
      </p:sp>
      <p:sp>
        <p:nvSpPr>
          <p:cNvPr id="80" name="TextBox 79">
            <a:extLst>
              <a:ext uri="{FF2B5EF4-FFF2-40B4-BE49-F238E27FC236}">
                <a16:creationId xmlns:a16="http://schemas.microsoft.com/office/drawing/2014/main" id="{E90DA26E-34FD-4472-9230-4A8E37348083}"/>
              </a:ext>
            </a:extLst>
          </p:cNvPr>
          <p:cNvSpPr txBox="1"/>
          <p:nvPr/>
        </p:nvSpPr>
        <p:spPr>
          <a:xfrm>
            <a:off x="5806170" y="3471587"/>
            <a:ext cx="812271" cy="261610"/>
          </a:xfrm>
          <a:prstGeom prst="rect">
            <a:avLst/>
          </a:prstGeom>
          <a:noFill/>
        </p:spPr>
        <p:txBody>
          <a:bodyPr wrap="square" rtlCol="0">
            <a:spAutoFit/>
          </a:bodyPr>
          <a:lstStyle/>
          <a:p>
            <a:r>
              <a:rPr lang="en-US" sz="1050" dirty="0"/>
              <a:t>Daniel W.</a:t>
            </a:r>
          </a:p>
        </p:txBody>
      </p:sp>
      <p:sp>
        <p:nvSpPr>
          <p:cNvPr id="81" name="TextBox 80">
            <a:extLst>
              <a:ext uri="{FF2B5EF4-FFF2-40B4-BE49-F238E27FC236}">
                <a16:creationId xmlns:a16="http://schemas.microsoft.com/office/drawing/2014/main" id="{07173DD7-1824-459F-84AE-0F1254BF49F0}"/>
              </a:ext>
            </a:extLst>
          </p:cNvPr>
          <p:cNvSpPr txBox="1"/>
          <p:nvPr/>
        </p:nvSpPr>
        <p:spPr>
          <a:xfrm>
            <a:off x="7882316" y="2396426"/>
            <a:ext cx="812271" cy="261610"/>
          </a:xfrm>
          <a:prstGeom prst="rect">
            <a:avLst/>
          </a:prstGeom>
          <a:noFill/>
        </p:spPr>
        <p:txBody>
          <a:bodyPr wrap="square" rtlCol="0">
            <a:spAutoFit/>
          </a:bodyPr>
          <a:lstStyle/>
          <a:p>
            <a:r>
              <a:rPr lang="en-US" sz="1050" dirty="0"/>
              <a:t>Emma G.</a:t>
            </a:r>
          </a:p>
        </p:txBody>
      </p:sp>
      <p:sp>
        <p:nvSpPr>
          <p:cNvPr id="82" name="TextBox 81">
            <a:extLst>
              <a:ext uri="{FF2B5EF4-FFF2-40B4-BE49-F238E27FC236}">
                <a16:creationId xmlns:a16="http://schemas.microsoft.com/office/drawing/2014/main" id="{E0BF50B8-12E0-44B5-975E-A5E2ED2A636E}"/>
              </a:ext>
            </a:extLst>
          </p:cNvPr>
          <p:cNvSpPr txBox="1"/>
          <p:nvPr/>
        </p:nvSpPr>
        <p:spPr>
          <a:xfrm>
            <a:off x="4685512" y="4855015"/>
            <a:ext cx="812271" cy="261610"/>
          </a:xfrm>
          <a:prstGeom prst="rect">
            <a:avLst/>
          </a:prstGeom>
          <a:noFill/>
        </p:spPr>
        <p:txBody>
          <a:bodyPr wrap="square" rtlCol="0">
            <a:spAutoFit/>
          </a:bodyPr>
          <a:lstStyle/>
          <a:p>
            <a:r>
              <a:rPr lang="en-US" sz="1050" dirty="0"/>
              <a:t>Emma W.</a:t>
            </a:r>
          </a:p>
        </p:txBody>
      </p:sp>
      <p:sp>
        <p:nvSpPr>
          <p:cNvPr id="83" name="TextBox 82">
            <a:extLst>
              <a:ext uri="{FF2B5EF4-FFF2-40B4-BE49-F238E27FC236}">
                <a16:creationId xmlns:a16="http://schemas.microsoft.com/office/drawing/2014/main" id="{9596AC97-1705-4EF4-8173-2B35D44F9AF7}"/>
              </a:ext>
            </a:extLst>
          </p:cNvPr>
          <p:cNvSpPr txBox="1"/>
          <p:nvPr/>
        </p:nvSpPr>
        <p:spPr>
          <a:xfrm>
            <a:off x="5789983" y="4673694"/>
            <a:ext cx="935696" cy="253916"/>
          </a:xfrm>
          <a:prstGeom prst="rect">
            <a:avLst/>
          </a:prstGeom>
          <a:noFill/>
        </p:spPr>
        <p:txBody>
          <a:bodyPr wrap="square" rtlCol="0">
            <a:spAutoFit/>
          </a:bodyPr>
          <a:lstStyle/>
          <a:p>
            <a:r>
              <a:rPr lang="en-US" sz="1050" dirty="0" err="1"/>
              <a:t>Gabrianne</a:t>
            </a:r>
            <a:r>
              <a:rPr lang="en-US" sz="1050" dirty="0"/>
              <a:t> I.</a:t>
            </a:r>
          </a:p>
        </p:txBody>
      </p:sp>
      <p:sp>
        <p:nvSpPr>
          <p:cNvPr id="85" name="TextBox 84">
            <a:extLst>
              <a:ext uri="{FF2B5EF4-FFF2-40B4-BE49-F238E27FC236}">
                <a16:creationId xmlns:a16="http://schemas.microsoft.com/office/drawing/2014/main" id="{012D68B0-D7D6-4C00-9C15-CCAA0CDC501E}"/>
              </a:ext>
            </a:extLst>
          </p:cNvPr>
          <p:cNvSpPr txBox="1"/>
          <p:nvPr/>
        </p:nvSpPr>
        <p:spPr>
          <a:xfrm>
            <a:off x="2215788" y="4862521"/>
            <a:ext cx="812271" cy="261610"/>
          </a:xfrm>
          <a:prstGeom prst="rect">
            <a:avLst/>
          </a:prstGeom>
          <a:noFill/>
        </p:spPr>
        <p:txBody>
          <a:bodyPr wrap="square" rtlCol="0">
            <a:spAutoFit/>
          </a:bodyPr>
          <a:lstStyle/>
          <a:p>
            <a:r>
              <a:rPr lang="en-US" sz="1050" dirty="0"/>
              <a:t>Luka K.</a:t>
            </a:r>
          </a:p>
        </p:txBody>
      </p:sp>
      <p:sp>
        <p:nvSpPr>
          <p:cNvPr id="86" name="TextBox 85">
            <a:extLst>
              <a:ext uri="{FF2B5EF4-FFF2-40B4-BE49-F238E27FC236}">
                <a16:creationId xmlns:a16="http://schemas.microsoft.com/office/drawing/2014/main" id="{88201D8F-494D-485B-959D-8E0962F8796F}"/>
              </a:ext>
            </a:extLst>
          </p:cNvPr>
          <p:cNvSpPr txBox="1"/>
          <p:nvPr/>
        </p:nvSpPr>
        <p:spPr>
          <a:xfrm>
            <a:off x="6802921" y="4735563"/>
            <a:ext cx="935696" cy="253916"/>
          </a:xfrm>
          <a:prstGeom prst="rect">
            <a:avLst/>
          </a:prstGeom>
          <a:noFill/>
        </p:spPr>
        <p:txBody>
          <a:bodyPr wrap="square" rtlCol="0">
            <a:spAutoFit/>
          </a:bodyPr>
          <a:lstStyle/>
          <a:p>
            <a:r>
              <a:rPr lang="en-US" sz="1050" dirty="0"/>
              <a:t>Miranda S.</a:t>
            </a:r>
          </a:p>
        </p:txBody>
      </p:sp>
      <p:sp>
        <p:nvSpPr>
          <p:cNvPr id="87" name="TextBox 86">
            <a:extLst>
              <a:ext uri="{FF2B5EF4-FFF2-40B4-BE49-F238E27FC236}">
                <a16:creationId xmlns:a16="http://schemas.microsoft.com/office/drawing/2014/main" id="{D02000B9-0145-4729-9B8E-F3FACAE06EEA}"/>
              </a:ext>
            </a:extLst>
          </p:cNvPr>
          <p:cNvSpPr txBox="1"/>
          <p:nvPr/>
        </p:nvSpPr>
        <p:spPr>
          <a:xfrm>
            <a:off x="7815859" y="4855015"/>
            <a:ext cx="935696" cy="253916"/>
          </a:xfrm>
          <a:prstGeom prst="rect">
            <a:avLst/>
          </a:prstGeom>
          <a:noFill/>
        </p:spPr>
        <p:txBody>
          <a:bodyPr wrap="square" rtlCol="0">
            <a:spAutoFit/>
          </a:bodyPr>
          <a:lstStyle/>
          <a:p>
            <a:r>
              <a:rPr lang="en-US" sz="1050" dirty="0"/>
              <a:t>Skylar M.</a:t>
            </a:r>
          </a:p>
        </p:txBody>
      </p:sp>
      <p:sp>
        <p:nvSpPr>
          <p:cNvPr id="88" name="TextBox 87">
            <a:extLst>
              <a:ext uri="{FF2B5EF4-FFF2-40B4-BE49-F238E27FC236}">
                <a16:creationId xmlns:a16="http://schemas.microsoft.com/office/drawing/2014/main" id="{725BB008-D872-4980-8490-5940991A6B63}"/>
              </a:ext>
            </a:extLst>
          </p:cNvPr>
          <p:cNvSpPr txBox="1"/>
          <p:nvPr/>
        </p:nvSpPr>
        <p:spPr>
          <a:xfrm>
            <a:off x="7859968" y="3594481"/>
            <a:ext cx="935696" cy="253916"/>
          </a:xfrm>
          <a:prstGeom prst="rect">
            <a:avLst/>
          </a:prstGeom>
          <a:noFill/>
        </p:spPr>
        <p:txBody>
          <a:bodyPr wrap="square" rtlCol="0">
            <a:spAutoFit/>
          </a:bodyPr>
          <a:lstStyle/>
          <a:p>
            <a:r>
              <a:rPr lang="en-US" sz="1050" dirty="0" err="1"/>
              <a:t>Songyang</a:t>
            </a:r>
            <a:r>
              <a:rPr lang="en-US" sz="1050" dirty="0"/>
              <a:t> C.</a:t>
            </a:r>
          </a:p>
        </p:txBody>
      </p:sp>
      <p:sp>
        <p:nvSpPr>
          <p:cNvPr id="89" name="TextBox 88">
            <a:extLst>
              <a:ext uri="{FF2B5EF4-FFF2-40B4-BE49-F238E27FC236}">
                <a16:creationId xmlns:a16="http://schemas.microsoft.com/office/drawing/2014/main" id="{2E4BD160-5A59-4438-9BD4-CE24165EED7B}"/>
              </a:ext>
            </a:extLst>
          </p:cNvPr>
          <p:cNvSpPr txBox="1"/>
          <p:nvPr/>
        </p:nvSpPr>
        <p:spPr>
          <a:xfrm>
            <a:off x="5804197" y="2267884"/>
            <a:ext cx="935696" cy="253916"/>
          </a:xfrm>
          <a:prstGeom prst="rect">
            <a:avLst/>
          </a:prstGeom>
          <a:noFill/>
        </p:spPr>
        <p:txBody>
          <a:bodyPr wrap="square" rtlCol="0">
            <a:spAutoFit/>
          </a:bodyPr>
          <a:lstStyle/>
          <a:p>
            <a:r>
              <a:rPr lang="en-US" sz="1050" dirty="0"/>
              <a:t>Sylvia S.</a:t>
            </a:r>
          </a:p>
        </p:txBody>
      </p:sp>
      <p:sp>
        <p:nvSpPr>
          <p:cNvPr id="90" name="TextBox 89">
            <a:extLst>
              <a:ext uri="{FF2B5EF4-FFF2-40B4-BE49-F238E27FC236}">
                <a16:creationId xmlns:a16="http://schemas.microsoft.com/office/drawing/2014/main" id="{39E5873D-E037-49E9-9B70-E34D401961A5}"/>
              </a:ext>
            </a:extLst>
          </p:cNvPr>
          <p:cNvSpPr txBox="1"/>
          <p:nvPr/>
        </p:nvSpPr>
        <p:spPr>
          <a:xfrm>
            <a:off x="6824733" y="3741619"/>
            <a:ext cx="935696" cy="253916"/>
          </a:xfrm>
          <a:prstGeom prst="rect">
            <a:avLst/>
          </a:prstGeom>
          <a:noFill/>
        </p:spPr>
        <p:txBody>
          <a:bodyPr wrap="square" rtlCol="0">
            <a:spAutoFit/>
          </a:bodyPr>
          <a:lstStyle/>
          <a:p>
            <a:r>
              <a:rPr lang="en-US" sz="1050" dirty="0"/>
              <a:t>Tara M.</a:t>
            </a:r>
          </a:p>
        </p:txBody>
      </p:sp>
      <p:sp>
        <p:nvSpPr>
          <p:cNvPr id="91" name="TextBox 90">
            <a:extLst>
              <a:ext uri="{FF2B5EF4-FFF2-40B4-BE49-F238E27FC236}">
                <a16:creationId xmlns:a16="http://schemas.microsoft.com/office/drawing/2014/main" id="{37FA68E6-E94F-40C7-9E3F-842225F35EB9}"/>
              </a:ext>
            </a:extLst>
          </p:cNvPr>
          <p:cNvSpPr txBox="1"/>
          <p:nvPr/>
        </p:nvSpPr>
        <p:spPr>
          <a:xfrm>
            <a:off x="6841911" y="2140007"/>
            <a:ext cx="935696" cy="253916"/>
          </a:xfrm>
          <a:prstGeom prst="rect">
            <a:avLst/>
          </a:prstGeom>
          <a:noFill/>
        </p:spPr>
        <p:txBody>
          <a:bodyPr wrap="square" rtlCol="0">
            <a:spAutoFit/>
          </a:bodyPr>
          <a:lstStyle/>
          <a:p>
            <a:r>
              <a:rPr lang="en-US" sz="1050" dirty="0"/>
              <a:t>Yingxi L.</a:t>
            </a:r>
          </a:p>
        </p:txBody>
      </p:sp>
      <p:sp>
        <p:nvSpPr>
          <p:cNvPr id="92" name="TextBox 91">
            <a:extLst>
              <a:ext uri="{FF2B5EF4-FFF2-40B4-BE49-F238E27FC236}">
                <a16:creationId xmlns:a16="http://schemas.microsoft.com/office/drawing/2014/main" id="{444E967B-06C4-44CA-9D16-507B585B9456}"/>
              </a:ext>
            </a:extLst>
          </p:cNvPr>
          <p:cNvSpPr txBox="1"/>
          <p:nvPr/>
        </p:nvSpPr>
        <p:spPr>
          <a:xfrm>
            <a:off x="1174813" y="2727905"/>
            <a:ext cx="935696" cy="253916"/>
          </a:xfrm>
          <a:prstGeom prst="rect">
            <a:avLst/>
          </a:prstGeom>
          <a:noFill/>
        </p:spPr>
        <p:txBody>
          <a:bodyPr wrap="square" rtlCol="0">
            <a:spAutoFit/>
          </a:bodyPr>
          <a:lstStyle/>
          <a:p>
            <a:r>
              <a:rPr lang="en-US" sz="1050" dirty="0"/>
              <a:t>Sahil A.</a:t>
            </a:r>
          </a:p>
        </p:txBody>
      </p:sp>
      <p:sp>
        <p:nvSpPr>
          <p:cNvPr id="93" name="TextBox 92">
            <a:extLst>
              <a:ext uri="{FF2B5EF4-FFF2-40B4-BE49-F238E27FC236}">
                <a16:creationId xmlns:a16="http://schemas.microsoft.com/office/drawing/2014/main" id="{D0A02E00-426F-4131-98A0-1ABAEA1BFA61}"/>
              </a:ext>
            </a:extLst>
          </p:cNvPr>
          <p:cNvSpPr txBox="1"/>
          <p:nvPr/>
        </p:nvSpPr>
        <p:spPr>
          <a:xfrm>
            <a:off x="3581494" y="3285067"/>
            <a:ext cx="2080977" cy="369332"/>
          </a:xfrm>
          <a:prstGeom prst="rect">
            <a:avLst/>
          </a:prstGeom>
          <a:noFill/>
        </p:spPr>
        <p:txBody>
          <a:bodyPr wrap="square" rtlCol="0">
            <a:spAutoFit/>
          </a:bodyPr>
          <a:lstStyle/>
          <a:p>
            <a:endParaRPr lang="en-US" dirty="0"/>
          </a:p>
        </p:txBody>
      </p:sp>
      <p:sp>
        <p:nvSpPr>
          <p:cNvPr id="95" name="TextBox 94">
            <a:extLst>
              <a:ext uri="{FF2B5EF4-FFF2-40B4-BE49-F238E27FC236}">
                <a16:creationId xmlns:a16="http://schemas.microsoft.com/office/drawing/2014/main" id="{D59ED238-DBF8-4229-9043-310EA0682DF0}"/>
              </a:ext>
            </a:extLst>
          </p:cNvPr>
          <p:cNvSpPr txBox="1"/>
          <p:nvPr/>
        </p:nvSpPr>
        <p:spPr>
          <a:xfrm>
            <a:off x="3373898" y="3171505"/>
            <a:ext cx="2312148" cy="430887"/>
          </a:xfrm>
          <a:prstGeom prst="rect">
            <a:avLst/>
          </a:prstGeom>
          <a:noFill/>
        </p:spPr>
        <p:txBody>
          <a:bodyPr wrap="square" rtlCol="0">
            <a:spAutoFit/>
          </a:bodyPr>
          <a:lstStyle/>
          <a:p>
            <a:pPr algn="ctr"/>
            <a:r>
              <a:rPr lang="en-US" sz="1100" dirty="0">
                <a:latin typeface="Calibri" panose="020F0502020204030204" pitchFamily="34" charset="0"/>
                <a:cs typeface="Calibri" panose="020F0502020204030204" pitchFamily="34" charset="0"/>
              </a:rPr>
              <a:t>Kaitlin H.</a:t>
            </a:r>
          </a:p>
          <a:p>
            <a:pPr algn="ctr"/>
            <a:r>
              <a:rPr lang="en-US" sz="1100" dirty="0">
                <a:latin typeface="Calibri" panose="020F0502020204030204" pitchFamily="34" charset="0"/>
                <a:cs typeface="Calibri" panose="020F0502020204030204" pitchFamily="34" charset="0"/>
              </a:rPr>
              <a:t>Justin C.</a:t>
            </a:r>
          </a:p>
        </p:txBody>
      </p:sp>
    </p:spTree>
    <p:extLst>
      <p:ext uri="{BB962C8B-B14F-4D97-AF65-F5344CB8AC3E}">
        <p14:creationId xmlns:p14="http://schemas.microsoft.com/office/powerpoint/2010/main" val="14664095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0" y="-7937"/>
            <a:ext cx="9144000" cy="1021812"/>
            <a:chOff x="1" y="1120441"/>
            <a:chExt cx="9143999" cy="1021812"/>
          </a:xfrm>
        </p:grpSpPr>
        <p:pic>
          <p:nvPicPr>
            <p:cNvPr id="7"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93"/>
            <a:stretch/>
          </p:blipFill>
          <p:spPr bwMode="auto">
            <a:xfrm>
              <a:off x="4580467" y="1120441"/>
              <a:ext cx="4563533" cy="10218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7"/>
            <p:cNvPicPr>
              <a:picLocks noChangeAspect="1"/>
            </p:cNvPicPr>
            <p:nvPr/>
          </p:nvPicPr>
          <p:blipFill rotWithShape="1">
            <a:blip r:embed="rId3"/>
            <a:srcRect l="52899" r="8686"/>
            <a:stretch/>
          </p:blipFill>
          <p:spPr>
            <a:xfrm>
              <a:off x="1" y="1120441"/>
              <a:ext cx="4580466" cy="993628"/>
            </a:xfrm>
            <a:prstGeom prst="rect">
              <a:avLst/>
            </a:prstGeom>
          </p:spPr>
        </p:pic>
      </p:grpSp>
      <p:sp>
        <p:nvSpPr>
          <p:cNvPr id="10" name="Content Placeholder 9"/>
          <p:cNvSpPr>
            <a:spLocks noGrp="1"/>
          </p:cNvSpPr>
          <p:nvPr>
            <p:ph sz="quarter" idx="11"/>
          </p:nvPr>
        </p:nvSpPr>
        <p:spPr/>
        <p:txBody>
          <a:bodyPr/>
          <a:lstStyle/>
          <a:p>
            <a:pPr marL="0" indent="0">
              <a:buNone/>
            </a:pPr>
            <a:r>
              <a:rPr lang="en-US" i="1" dirty="0"/>
              <a:t>NCI Program Staff: </a:t>
            </a:r>
            <a:r>
              <a:rPr lang="en-US" dirty="0"/>
              <a:t>Erin Wetzel, Shannon Hughes, and </a:t>
            </a:r>
            <a:r>
              <a:rPr lang="en-US" dirty="0" err="1"/>
              <a:t>Nas</a:t>
            </a:r>
            <a:r>
              <a:rPr lang="en-US" dirty="0"/>
              <a:t> Zahir</a:t>
            </a:r>
          </a:p>
          <a:p>
            <a:pPr marL="0" indent="0">
              <a:buNone/>
            </a:pPr>
            <a:endParaRPr lang="en-US" dirty="0"/>
          </a:p>
          <a:p>
            <a:pPr marL="0" indent="0">
              <a:buNone/>
            </a:pPr>
            <a:r>
              <a:rPr lang="en-US" i="1" dirty="0"/>
              <a:t>Leidos Biomedical Research Staff: </a:t>
            </a:r>
            <a:r>
              <a:rPr lang="en-US" dirty="0"/>
              <a:t>Teresita Larida &amp; Bill Bocik</a:t>
            </a:r>
          </a:p>
          <a:p>
            <a:pPr marL="0" indent="0">
              <a:buNone/>
            </a:pPr>
            <a:endParaRPr lang="en-US" dirty="0"/>
          </a:p>
          <a:p>
            <a:pPr marL="0" indent="0">
              <a:buNone/>
            </a:pPr>
            <a:r>
              <a:rPr lang="en-US" i="1" dirty="0"/>
              <a:t>Sage Bionetworks Team: </a:t>
            </a:r>
            <a:r>
              <a:rPr lang="en-US" dirty="0"/>
              <a:t>Milen Nikolov &amp; </a:t>
            </a:r>
            <a:r>
              <a:rPr lang="en-US" dirty="0" err="1"/>
              <a:t>Xengie</a:t>
            </a:r>
            <a:r>
              <a:rPr lang="en-US" dirty="0"/>
              <a:t> Doan</a:t>
            </a:r>
          </a:p>
          <a:p>
            <a:pPr marL="0" indent="0">
              <a:buNone/>
            </a:pPr>
            <a:endParaRPr lang="en-US" dirty="0"/>
          </a:p>
          <a:p>
            <a:pPr marL="0" indent="0">
              <a:buNone/>
            </a:pPr>
            <a:r>
              <a:rPr lang="en-US" dirty="0" err="1"/>
              <a:t>MiniDREAM</a:t>
            </a:r>
            <a:r>
              <a:rPr lang="en-US" dirty="0"/>
              <a:t> Instructors: Diana Murray, </a:t>
            </a:r>
            <a:r>
              <a:rPr lang="en-US"/>
              <a:t>Andrew Gentles, </a:t>
            </a:r>
            <a:r>
              <a:rPr lang="en-US" dirty="0"/>
              <a:t>Philip Moos, Jeffrey Chang, James Eddy, Jay Hou, Andrea Bild</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666457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333" y="3436333"/>
            <a:ext cx="1225373" cy="122537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528" y="1498494"/>
            <a:ext cx="1379768" cy="1335260"/>
          </a:xfrm>
          <a:prstGeom prst="rect">
            <a:avLst/>
          </a:prstGeom>
        </p:spPr>
      </p:pic>
      <p:pic>
        <p:nvPicPr>
          <p:cNvPr id="2" name="Picture 1"/>
          <p:cNvPicPr>
            <a:picLocks noChangeAspect="1"/>
          </p:cNvPicPr>
          <p:nvPr/>
        </p:nvPicPr>
        <p:blipFill>
          <a:blip r:embed="rId5"/>
          <a:stretch>
            <a:fillRect/>
          </a:stretch>
        </p:blipFill>
        <p:spPr>
          <a:xfrm>
            <a:off x="766096" y="1"/>
            <a:ext cx="7276910" cy="1548278"/>
          </a:xfrm>
          <a:prstGeom prst="rect">
            <a:avLst/>
          </a:prstGeom>
        </p:spPr>
      </p:pic>
      <p:sp>
        <p:nvSpPr>
          <p:cNvPr id="4" name="Rectangle 3"/>
          <p:cNvSpPr/>
          <p:nvPr/>
        </p:nvSpPr>
        <p:spPr>
          <a:xfrm>
            <a:off x="1488045" y="3024723"/>
            <a:ext cx="751897" cy="31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7081" y="1497531"/>
            <a:ext cx="949485" cy="1340449"/>
          </a:xfrm>
          <a:prstGeom prst="rect">
            <a:avLst/>
          </a:prstGeom>
        </p:spPr>
      </p:pic>
      <p:sp>
        <p:nvSpPr>
          <p:cNvPr id="6" name="TextBox 5"/>
          <p:cNvSpPr txBox="1"/>
          <p:nvPr/>
        </p:nvSpPr>
        <p:spPr>
          <a:xfrm flipH="1">
            <a:off x="1417566" y="2823948"/>
            <a:ext cx="1099868" cy="461665"/>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Philip Moos</a:t>
            </a:r>
          </a:p>
          <a:p>
            <a:pPr algn="ctr" defTabSz="685800" fontAlgn="auto">
              <a:spcBef>
                <a:spcPts val="0"/>
              </a:spcBef>
              <a:spcAft>
                <a:spcPts val="0"/>
              </a:spcAft>
            </a:pPr>
            <a:r>
              <a:rPr lang="en-US" sz="1200" dirty="0">
                <a:solidFill>
                  <a:prstClr val="black"/>
                </a:solidFill>
                <a:latin typeface="Calibri" panose="020F0502020204030204"/>
                <a:ea typeface="+mn-ea"/>
                <a:cs typeface="+mn-cs"/>
              </a:rPr>
              <a:t>U Utah</a:t>
            </a:r>
          </a:p>
        </p:txBody>
      </p:sp>
      <p:sp>
        <p:nvSpPr>
          <p:cNvPr id="7" name="TextBox 6"/>
          <p:cNvSpPr txBox="1"/>
          <p:nvPr/>
        </p:nvSpPr>
        <p:spPr>
          <a:xfrm flipH="1">
            <a:off x="2331014" y="2823948"/>
            <a:ext cx="1099868" cy="461665"/>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Jeffrey Chang</a:t>
            </a:r>
          </a:p>
          <a:p>
            <a:pPr algn="ctr" defTabSz="685800" fontAlgn="auto">
              <a:spcBef>
                <a:spcPts val="0"/>
              </a:spcBef>
              <a:spcAft>
                <a:spcPts val="0"/>
              </a:spcAft>
            </a:pPr>
            <a:r>
              <a:rPr lang="en-US" sz="1200" dirty="0">
                <a:solidFill>
                  <a:prstClr val="black"/>
                </a:solidFill>
                <a:latin typeface="Calibri" panose="020F0502020204030204"/>
                <a:ea typeface="+mn-ea"/>
                <a:cs typeface="+mn-cs"/>
              </a:rPr>
              <a:t>U Texas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573" y="1497064"/>
            <a:ext cx="1340915" cy="1340915"/>
          </a:xfrm>
          <a:prstGeom prst="rect">
            <a:avLst/>
          </a:prstGeom>
        </p:spPr>
      </p:pic>
      <p:sp>
        <p:nvSpPr>
          <p:cNvPr id="9" name="TextBox 8"/>
          <p:cNvSpPr txBox="1"/>
          <p:nvPr/>
        </p:nvSpPr>
        <p:spPr>
          <a:xfrm flipH="1">
            <a:off x="292762" y="2825664"/>
            <a:ext cx="1195283" cy="461665"/>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Andrew Gentles</a:t>
            </a:r>
          </a:p>
          <a:p>
            <a:pPr algn="ctr" defTabSz="685800" fontAlgn="auto">
              <a:spcBef>
                <a:spcPts val="0"/>
              </a:spcBef>
              <a:spcAft>
                <a:spcPts val="0"/>
              </a:spcAft>
            </a:pPr>
            <a:r>
              <a:rPr lang="en-US" sz="1200" dirty="0">
                <a:solidFill>
                  <a:prstClr val="black"/>
                </a:solidFill>
                <a:latin typeface="Calibri" panose="020F0502020204030204"/>
                <a:ea typeface="+mn-ea"/>
                <a:cs typeface="+mn-cs"/>
              </a:rPr>
              <a:t>Stanford</a:t>
            </a:r>
          </a:p>
        </p:txBody>
      </p:sp>
      <p:sp>
        <p:nvSpPr>
          <p:cNvPr id="11" name="TextBox 10"/>
          <p:cNvSpPr txBox="1"/>
          <p:nvPr/>
        </p:nvSpPr>
        <p:spPr>
          <a:xfrm flipH="1">
            <a:off x="5606063" y="2821749"/>
            <a:ext cx="989427" cy="646331"/>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Diana Murray</a:t>
            </a:r>
          </a:p>
          <a:p>
            <a:pPr algn="ctr" defTabSz="685800" fontAlgn="auto">
              <a:spcBef>
                <a:spcPts val="0"/>
              </a:spcBef>
              <a:spcAft>
                <a:spcPts val="0"/>
              </a:spcAft>
            </a:pPr>
            <a:r>
              <a:rPr lang="en-US" sz="1200" dirty="0">
                <a:solidFill>
                  <a:prstClr val="black"/>
                </a:solidFill>
                <a:latin typeface="Calibri" panose="020F0502020204030204"/>
                <a:ea typeface="+mn-ea"/>
                <a:cs typeface="+mn-cs"/>
              </a:rPr>
              <a:t>Columbia</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6221" y="1493414"/>
            <a:ext cx="997602" cy="1346763"/>
          </a:xfrm>
          <a:prstGeom prst="rect">
            <a:avLst/>
          </a:prstGeom>
        </p:spPr>
      </p:pic>
      <p:sp>
        <p:nvSpPr>
          <p:cNvPr id="13" name="TextBox 12"/>
          <p:cNvSpPr txBox="1"/>
          <p:nvPr/>
        </p:nvSpPr>
        <p:spPr>
          <a:xfrm flipH="1">
            <a:off x="7554870" y="2825297"/>
            <a:ext cx="968953" cy="646331"/>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Jay Hou</a:t>
            </a:r>
          </a:p>
          <a:p>
            <a:pPr algn="ctr" defTabSz="685800" fontAlgn="auto">
              <a:spcBef>
                <a:spcPts val="0"/>
              </a:spcBef>
              <a:spcAft>
                <a:spcPts val="0"/>
              </a:spcAft>
            </a:pPr>
            <a:r>
              <a:rPr lang="en-US" sz="1200" dirty="0">
                <a:solidFill>
                  <a:prstClr val="black"/>
                </a:solidFill>
                <a:latin typeface="Calibri" panose="020F0502020204030204"/>
                <a:ea typeface="+mn-ea"/>
                <a:cs typeface="+mn-cs"/>
              </a:rPr>
              <a:t>U Minnesota</a:t>
            </a: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4837" y="1497064"/>
            <a:ext cx="892244" cy="1340915"/>
          </a:xfrm>
          <a:prstGeom prst="rect">
            <a:avLst/>
          </a:prstGeom>
        </p:spPr>
      </p:pic>
      <p:sp>
        <p:nvSpPr>
          <p:cNvPr id="17" name="TextBox 16"/>
          <p:cNvSpPr txBox="1"/>
          <p:nvPr/>
        </p:nvSpPr>
        <p:spPr>
          <a:xfrm flipH="1">
            <a:off x="3465239" y="2823948"/>
            <a:ext cx="1022629" cy="461665"/>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Andrea Bild City of Hope</a:t>
            </a:r>
          </a:p>
        </p:txBody>
      </p:sp>
      <p:sp>
        <p:nvSpPr>
          <p:cNvPr id="18" name="TextBox 17"/>
          <p:cNvSpPr txBox="1"/>
          <p:nvPr/>
        </p:nvSpPr>
        <p:spPr>
          <a:xfrm flipH="1">
            <a:off x="6557268" y="2821749"/>
            <a:ext cx="968953" cy="646331"/>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Brian Castle</a:t>
            </a:r>
          </a:p>
          <a:p>
            <a:pPr algn="ctr" defTabSz="685800" fontAlgn="auto">
              <a:spcBef>
                <a:spcPts val="0"/>
              </a:spcBef>
              <a:spcAft>
                <a:spcPts val="0"/>
              </a:spcAft>
            </a:pPr>
            <a:r>
              <a:rPr lang="en-US" sz="1200" dirty="0">
                <a:solidFill>
                  <a:prstClr val="black"/>
                </a:solidFill>
                <a:latin typeface="Calibri" panose="020F0502020204030204"/>
                <a:ea typeface="+mn-ea"/>
                <a:cs typeface="+mn-cs"/>
              </a:rPr>
              <a:t>U Minnesota</a:t>
            </a:r>
          </a:p>
        </p:txBody>
      </p:sp>
      <p:sp>
        <p:nvSpPr>
          <p:cNvPr id="19" name="TextBox 18"/>
          <p:cNvSpPr txBox="1"/>
          <p:nvPr/>
        </p:nvSpPr>
        <p:spPr>
          <a:xfrm flipH="1">
            <a:off x="4566491" y="2823948"/>
            <a:ext cx="989427" cy="461665"/>
          </a:xfrm>
          <a:prstGeom prst="rect">
            <a:avLst/>
          </a:prstGeom>
          <a:noFill/>
        </p:spPr>
        <p:txBody>
          <a:bodyPr wrap="square" rtlCol="0">
            <a:spAutoFit/>
          </a:bodyPr>
          <a:lstStyle/>
          <a:p>
            <a:pPr algn="ctr" defTabSz="685800" fontAlgn="auto">
              <a:spcBef>
                <a:spcPts val="0"/>
              </a:spcBef>
              <a:spcAft>
                <a:spcPts val="0"/>
              </a:spcAft>
            </a:pPr>
            <a:r>
              <a:rPr lang="en-US" sz="1200" dirty="0">
                <a:solidFill>
                  <a:prstClr val="black"/>
                </a:solidFill>
                <a:latin typeface="Calibri" panose="020F0502020204030204"/>
                <a:ea typeface="+mn-ea"/>
                <a:cs typeface="+mn-cs"/>
              </a:rPr>
              <a:t>James Eddy</a:t>
            </a:r>
          </a:p>
          <a:p>
            <a:pPr algn="ctr" defTabSz="685800" fontAlgn="auto">
              <a:spcBef>
                <a:spcPts val="0"/>
              </a:spcBef>
              <a:spcAft>
                <a:spcPts val="0"/>
              </a:spcAft>
            </a:pPr>
            <a:r>
              <a:rPr lang="en-US" sz="1200" dirty="0">
                <a:solidFill>
                  <a:prstClr val="black"/>
                </a:solidFill>
                <a:latin typeface="Calibri" panose="020F0502020204030204"/>
                <a:ea typeface="+mn-ea"/>
                <a:cs typeface="+mn-cs"/>
              </a:rPr>
              <a:t>Sage</a:t>
            </a: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7219" y="1497064"/>
            <a:ext cx="891012" cy="1336518"/>
          </a:xfrm>
          <a:prstGeom prst="rect">
            <a:avLst/>
          </a:prstGeom>
        </p:spPr>
      </p:pic>
      <p:pic>
        <p:nvPicPr>
          <p:cNvPr id="20" name="Picture 19"/>
          <p:cNvPicPr>
            <a:picLocks noChangeAspect="1"/>
          </p:cNvPicPr>
          <p:nvPr/>
        </p:nvPicPr>
        <p:blipFill>
          <a:blip r:embed="rId11"/>
          <a:stretch>
            <a:fillRect/>
          </a:stretch>
        </p:blipFill>
        <p:spPr>
          <a:xfrm>
            <a:off x="4586708" y="1493414"/>
            <a:ext cx="1070512" cy="1340340"/>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8443" y="1493414"/>
            <a:ext cx="1011447" cy="1340168"/>
          </a:xfrm>
          <a:prstGeom prst="rect">
            <a:avLst/>
          </a:prstGeom>
        </p:spPr>
      </p:pic>
      <p:sp>
        <p:nvSpPr>
          <p:cNvPr id="21" name="Rectangle 20"/>
          <p:cNvSpPr/>
          <p:nvPr/>
        </p:nvSpPr>
        <p:spPr>
          <a:xfrm>
            <a:off x="0" y="2821749"/>
            <a:ext cx="9115045"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2" name="Rectangle 21"/>
          <p:cNvSpPr/>
          <p:nvPr/>
        </p:nvSpPr>
        <p:spPr>
          <a:xfrm>
            <a:off x="0" y="1475638"/>
            <a:ext cx="9115045"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9763" y="3436153"/>
            <a:ext cx="1225554" cy="1225554"/>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06897" y="3436153"/>
            <a:ext cx="1225554" cy="1225554"/>
          </a:xfrm>
          <a:prstGeom prst="rect">
            <a:avLst/>
          </a:prstGeom>
        </p:spPr>
      </p:pic>
      <p:sp>
        <p:nvSpPr>
          <p:cNvPr id="25" name="TextBox 24"/>
          <p:cNvSpPr txBox="1"/>
          <p:nvPr/>
        </p:nvSpPr>
        <p:spPr>
          <a:xfrm flipH="1">
            <a:off x="342043" y="4661707"/>
            <a:ext cx="848108" cy="461665"/>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Erin Wetzel</a:t>
            </a:r>
          </a:p>
        </p:txBody>
      </p:sp>
      <p:sp>
        <p:nvSpPr>
          <p:cNvPr id="26" name="TextBox 25"/>
          <p:cNvSpPr txBox="1"/>
          <p:nvPr/>
        </p:nvSpPr>
        <p:spPr>
          <a:xfrm flipH="1">
            <a:off x="1463890" y="4661707"/>
            <a:ext cx="1294534" cy="276999"/>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Shannon Hughes</a:t>
            </a:r>
          </a:p>
        </p:txBody>
      </p:sp>
      <p:sp>
        <p:nvSpPr>
          <p:cNvPr id="29" name="TextBox 28"/>
          <p:cNvSpPr txBox="1"/>
          <p:nvPr/>
        </p:nvSpPr>
        <p:spPr>
          <a:xfrm flipH="1">
            <a:off x="6504208" y="4668480"/>
            <a:ext cx="1019392" cy="461665"/>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Milen Nikolov</a:t>
            </a:r>
          </a:p>
        </p:txBody>
      </p:sp>
      <p:sp>
        <p:nvSpPr>
          <p:cNvPr id="30" name="TextBox 29"/>
          <p:cNvSpPr txBox="1"/>
          <p:nvPr/>
        </p:nvSpPr>
        <p:spPr>
          <a:xfrm flipH="1">
            <a:off x="7657847" y="4661707"/>
            <a:ext cx="1019392" cy="276999"/>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Xengie Doan</a:t>
            </a:r>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40631" y="3436333"/>
            <a:ext cx="1229783" cy="1229783"/>
          </a:xfrm>
          <a:prstGeom prst="rect">
            <a:avLst/>
          </a:prstGeom>
        </p:spPr>
      </p:pic>
      <p:sp>
        <p:nvSpPr>
          <p:cNvPr id="32" name="TextBox 31"/>
          <p:cNvSpPr txBox="1"/>
          <p:nvPr/>
        </p:nvSpPr>
        <p:spPr>
          <a:xfrm flipH="1">
            <a:off x="7408287" y="2447925"/>
            <a:ext cx="1019392" cy="276999"/>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Julie Bletz</a:t>
            </a:r>
          </a:p>
        </p:txBody>
      </p:sp>
      <p:pic>
        <p:nvPicPr>
          <p:cNvPr id="33" name="Picture 3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09217" y="3436152"/>
            <a:ext cx="1050476" cy="1225555"/>
          </a:xfrm>
          <a:prstGeom prst="rect">
            <a:avLst/>
          </a:prstGeom>
        </p:spPr>
      </p:pic>
      <p:sp>
        <p:nvSpPr>
          <p:cNvPr id="34" name="TextBox 33"/>
          <p:cNvSpPr txBox="1"/>
          <p:nvPr/>
        </p:nvSpPr>
        <p:spPr>
          <a:xfrm flipH="1">
            <a:off x="2789115" y="4661707"/>
            <a:ext cx="870578" cy="276999"/>
          </a:xfrm>
          <a:prstGeom prst="rect">
            <a:avLst/>
          </a:prstGeom>
          <a:noFill/>
        </p:spPr>
        <p:txBody>
          <a:bodyPr wrap="square" rtlCol="0">
            <a:spAutoFit/>
          </a:bodyPr>
          <a:lstStyle/>
          <a:p>
            <a:pPr defTabSz="685800" fontAlgn="auto">
              <a:spcBef>
                <a:spcPts val="0"/>
              </a:spcBef>
              <a:spcAft>
                <a:spcPts val="0"/>
              </a:spcAft>
            </a:pPr>
            <a:r>
              <a:rPr lang="en-US" sz="1200" dirty="0" err="1">
                <a:solidFill>
                  <a:prstClr val="black"/>
                </a:solidFill>
                <a:latin typeface="Calibri" panose="020F0502020204030204"/>
                <a:ea typeface="+mn-ea"/>
                <a:cs typeface="+mn-cs"/>
              </a:rPr>
              <a:t>Nas</a:t>
            </a:r>
            <a:r>
              <a:rPr lang="en-US" sz="1200" dirty="0">
                <a:solidFill>
                  <a:prstClr val="black"/>
                </a:solidFill>
                <a:latin typeface="Calibri" panose="020F0502020204030204"/>
                <a:ea typeface="+mn-ea"/>
                <a:cs typeface="+mn-cs"/>
              </a:rPr>
              <a:t> Zahir</a:t>
            </a:r>
          </a:p>
        </p:txBody>
      </p:sp>
      <p:sp>
        <p:nvSpPr>
          <p:cNvPr id="38" name="TextBox 37"/>
          <p:cNvSpPr txBox="1"/>
          <p:nvPr/>
        </p:nvSpPr>
        <p:spPr>
          <a:xfrm flipH="1">
            <a:off x="4242841" y="4662730"/>
            <a:ext cx="1075274" cy="461665"/>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Justin </a:t>
            </a:r>
            <a:r>
              <a:rPr lang="en-US" sz="1200" dirty="0" err="1">
                <a:solidFill>
                  <a:prstClr val="black"/>
                </a:solidFill>
                <a:latin typeface="Calibri" panose="020F0502020204030204"/>
                <a:ea typeface="+mn-ea"/>
                <a:cs typeface="+mn-cs"/>
              </a:rPr>
              <a:t>Guinney</a:t>
            </a:r>
            <a:endParaRPr lang="en-US" sz="1200" dirty="0">
              <a:solidFill>
                <a:prstClr val="black"/>
              </a:solidFill>
              <a:latin typeface="Calibri" panose="020F0502020204030204"/>
              <a:ea typeface="+mn-ea"/>
              <a:cs typeface="+mn-cs"/>
            </a:endParaRPr>
          </a:p>
        </p:txBody>
      </p:sp>
      <p:sp>
        <p:nvSpPr>
          <p:cNvPr id="39" name="TextBox 38"/>
          <p:cNvSpPr txBox="1"/>
          <p:nvPr/>
        </p:nvSpPr>
        <p:spPr>
          <a:xfrm flipH="1">
            <a:off x="5482531" y="4666116"/>
            <a:ext cx="833597" cy="276999"/>
          </a:xfrm>
          <a:prstGeom prst="rect">
            <a:avLst/>
          </a:prstGeom>
          <a:noFill/>
        </p:spPr>
        <p:txBody>
          <a:bodyPr wrap="square" rtlCol="0">
            <a:spAutoFit/>
          </a:bodyPr>
          <a:lstStyle/>
          <a:p>
            <a:pPr defTabSz="685800" fontAlgn="auto">
              <a:spcBef>
                <a:spcPts val="0"/>
              </a:spcBef>
              <a:spcAft>
                <a:spcPts val="0"/>
              </a:spcAft>
            </a:pPr>
            <a:r>
              <a:rPr lang="en-US" sz="1200" dirty="0">
                <a:solidFill>
                  <a:prstClr val="black"/>
                </a:solidFill>
                <a:latin typeface="Calibri" panose="020F0502020204030204"/>
                <a:ea typeface="+mn-ea"/>
                <a:cs typeface="+mn-cs"/>
              </a:rPr>
              <a:t>Julie Bletz</a:t>
            </a:r>
          </a:p>
        </p:txBody>
      </p:sp>
      <p:pic>
        <p:nvPicPr>
          <p:cNvPr id="40" name="Picture 3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35035" y="3436831"/>
            <a:ext cx="1224875" cy="1224875"/>
          </a:xfrm>
          <a:prstGeom prst="rect">
            <a:avLst/>
          </a:prstGeom>
        </p:spPr>
      </p:pic>
      <p:pic>
        <p:nvPicPr>
          <p:cNvPr id="41" name="Picture 4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68427" y="3436333"/>
            <a:ext cx="1132967" cy="1229783"/>
          </a:xfrm>
          <a:prstGeom prst="rect">
            <a:avLst/>
          </a:prstGeom>
        </p:spPr>
      </p:pic>
      <p:sp>
        <p:nvSpPr>
          <p:cNvPr id="43" name="TextBox 42"/>
          <p:cNvSpPr txBox="1"/>
          <p:nvPr/>
        </p:nvSpPr>
        <p:spPr>
          <a:xfrm>
            <a:off x="6714014" y="219944"/>
            <a:ext cx="1076706" cy="276999"/>
          </a:xfrm>
          <a:prstGeom prst="rect">
            <a:avLst/>
          </a:prstGeom>
          <a:solidFill>
            <a:srgbClr val="0065AA"/>
          </a:solidFill>
        </p:spPr>
        <p:txBody>
          <a:bodyPr wrap="square" rtlCol="0">
            <a:spAutoFit/>
          </a:bodyPr>
          <a:lstStyle/>
          <a:p>
            <a:pPr defTabSz="685800" fontAlgn="auto">
              <a:spcBef>
                <a:spcPts val="0"/>
              </a:spcBef>
              <a:spcAft>
                <a:spcPts val="0"/>
              </a:spcAft>
            </a:pPr>
            <a:r>
              <a:rPr lang="en-US" sz="1200" dirty="0">
                <a:solidFill>
                  <a:prstClr val="white"/>
                </a:solidFill>
                <a:latin typeface="Times New Roman" panose="02020603050405020304" pitchFamily="18" charset="0"/>
                <a:ea typeface="+mn-ea"/>
                <a:cs typeface="Times New Roman" panose="02020603050405020304" pitchFamily="18" charset="0"/>
              </a:rPr>
              <a:t>Summer 2020</a:t>
            </a:r>
          </a:p>
        </p:txBody>
      </p:sp>
    </p:spTree>
    <p:extLst>
      <p:ext uri="{BB962C8B-B14F-4D97-AF65-F5344CB8AC3E}">
        <p14:creationId xmlns:p14="http://schemas.microsoft.com/office/powerpoint/2010/main" val="19433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6509-CE12-4827-85E2-A4F1A74EEE9A}"/>
              </a:ext>
            </a:extLst>
          </p:cNvPr>
          <p:cNvSpPr>
            <a:spLocks noGrp="1"/>
          </p:cNvSpPr>
          <p:nvPr>
            <p:ph type="title"/>
          </p:nvPr>
        </p:nvSpPr>
        <p:spPr/>
        <p:txBody>
          <a:bodyPr/>
          <a:lstStyle/>
          <a:p>
            <a:r>
              <a:rPr lang="en-US" dirty="0"/>
              <a:t>National Institutes of Health (NIH) 	</a:t>
            </a:r>
          </a:p>
        </p:txBody>
      </p:sp>
      <p:sp>
        <p:nvSpPr>
          <p:cNvPr id="3" name="Content Placeholder 2">
            <a:extLst>
              <a:ext uri="{FF2B5EF4-FFF2-40B4-BE49-F238E27FC236}">
                <a16:creationId xmlns:a16="http://schemas.microsoft.com/office/drawing/2014/main" id="{94AF0507-9501-4A05-9F18-8235013A96E7}"/>
              </a:ext>
            </a:extLst>
          </p:cNvPr>
          <p:cNvSpPr>
            <a:spLocks noGrp="1"/>
          </p:cNvSpPr>
          <p:nvPr>
            <p:ph sz="quarter" idx="4294967295"/>
          </p:nvPr>
        </p:nvSpPr>
        <p:spPr>
          <a:xfrm>
            <a:off x="493776" y="955040"/>
            <a:ext cx="8650224" cy="3715385"/>
          </a:xfrm>
        </p:spPr>
        <p:txBody>
          <a:bodyPr/>
          <a:lstStyle/>
          <a:p>
            <a:r>
              <a:rPr lang="en-US" dirty="0"/>
              <a:t>“NIH is the largest public funder of biomedical research in the world, investing more than $30 billion in taxpayer dollars to achieve its mission to enhance health, lengthen life, and reduce illness and disability. In pursuing this mission, NIH </a:t>
            </a:r>
            <a:r>
              <a:rPr lang="en-US" b="1" dirty="0"/>
              <a:t>improves health</a:t>
            </a:r>
            <a:r>
              <a:rPr lang="en-US" dirty="0"/>
              <a:t> by promoting treatment and prevention, </a:t>
            </a:r>
            <a:r>
              <a:rPr lang="en-US" b="1" dirty="0"/>
              <a:t>contributes to society</a:t>
            </a:r>
            <a:r>
              <a:rPr lang="en-US" dirty="0"/>
              <a:t> by driving economic growth and productivity, and </a:t>
            </a:r>
            <a:r>
              <a:rPr lang="en-US" b="1" dirty="0"/>
              <a:t>expands the biomedical knowledge base</a:t>
            </a:r>
            <a:r>
              <a:rPr lang="en-US" dirty="0"/>
              <a:t> by funding cutting-edge research and cultivating the biomedical workforce of today and tomorrow.”</a:t>
            </a:r>
          </a:p>
          <a:p>
            <a:r>
              <a:rPr lang="en-US" dirty="0"/>
              <a:t>The National Institutes of Health is made up of 27 different components called </a:t>
            </a:r>
            <a:r>
              <a:rPr lang="en-US" dirty="0">
                <a:hlinkClick r:id="rId2"/>
              </a:rPr>
              <a:t>Institutes and Centers</a:t>
            </a:r>
            <a:r>
              <a:rPr lang="en-US" dirty="0"/>
              <a:t>, the largest of which is the National Cancer Institute</a:t>
            </a:r>
          </a:p>
          <a:p>
            <a:endParaRPr lang="en-US" dirty="0"/>
          </a:p>
        </p:txBody>
      </p:sp>
      <p:sp>
        <p:nvSpPr>
          <p:cNvPr id="4" name="Text Box 150">
            <a:extLst>
              <a:ext uri="{FF2B5EF4-FFF2-40B4-BE49-F238E27FC236}">
                <a16:creationId xmlns:a16="http://schemas.microsoft.com/office/drawing/2014/main" id="{C9134FC1-20B9-4D8C-B181-F88AF902A7F1}"/>
              </a:ext>
            </a:extLst>
          </p:cNvPr>
          <p:cNvSpPr txBox="1">
            <a:spLocks noChangeArrowheads="1"/>
          </p:cNvSpPr>
          <p:nvPr/>
        </p:nvSpPr>
        <p:spPr bwMode="auto">
          <a:xfrm>
            <a:off x="6649938" y="4716426"/>
            <a:ext cx="2135521" cy="230832"/>
          </a:xfrm>
          <a:prstGeom prst="rect">
            <a:avLst/>
          </a:prstGeom>
          <a:noFill/>
          <a:ln w="9525" algn="ctr">
            <a:noFill/>
            <a:miter lim="800000"/>
            <a:headEnd/>
            <a:tailEnd/>
          </a:ln>
        </p:spPr>
        <p:txBody>
          <a:bodyPr wrap="none">
            <a:spAutoFit/>
          </a:bodyPr>
          <a:lstStyle/>
          <a:p>
            <a:pPr eaLnBrk="0" hangingPunct="0"/>
            <a:r>
              <a:rPr lang="en-US" sz="900" dirty="0">
                <a:latin typeface="Arial" charset="0"/>
                <a:cs typeface="Arial" charset="0"/>
              </a:rPr>
              <a:t>Source:  </a:t>
            </a:r>
            <a:r>
              <a:rPr lang="en-US" sz="900" dirty="0">
                <a:hlinkClick r:id="rId3"/>
              </a:rPr>
              <a:t>https://www.nih.gov/about-nih</a:t>
            </a:r>
            <a:endParaRPr lang="en-US" sz="900" i="1" dirty="0">
              <a:latin typeface="Arial" charset="0"/>
              <a:cs typeface="Arial" charset="0"/>
            </a:endParaRPr>
          </a:p>
        </p:txBody>
      </p:sp>
    </p:spTree>
    <p:extLst>
      <p:ext uri="{BB962C8B-B14F-4D97-AF65-F5344CB8AC3E}">
        <p14:creationId xmlns:p14="http://schemas.microsoft.com/office/powerpoint/2010/main" val="7480671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824-4FD5-4CBD-AF04-A732BBF487BE}"/>
              </a:ext>
            </a:extLst>
          </p:cNvPr>
          <p:cNvSpPr>
            <a:spLocks noGrp="1"/>
          </p:cNvSpPr>
          <p:nvPr>
            <p:ph type="title"/>
          </p:nvPr>
        </p:nvSpPr>
        <p:spPr/>
        <p:txBody>
          <a:bodyPr/>
          <a:lstStyle/>
          <a:p>
            <a:r>
              <a:rPr lang="en-US" dirty="0"/>
              <a:t>National Cancer Institute</a:t>
            </a:r>
          </a:p>
        </p:txBody>
      </p:sp>
      <p:sp>
        <p:nvSpPr>
          <p:cNvPr id="3" name="Content Placeholder 2">
            <a:extLst>
              <a:ext uri="{FF2B5EF4-FFF2-40B4-BE49-F238E27FC236}">
                <a16:creationId xmlns:a16="http://schemas.microsoft.com/office/drawing/2014/main" id="{A08FD5B0-AB92-4481-BBEC-8C9C6689FD60}"/>
              </a:ext>
            </a:extLst>
          </p:cNvPr>
          <p:cNvSpPr>
            <a:spLocks noGrp="1"/>
          </p:cNvSpPr>
          <p:nvPr>
            <p:ph sz="quarter" idx="11"/>
          </p:nvPr>
        </p:nvSpPr>
        <p:spPr/>
        <p:txBody>
          <a:bodyPr/>
          <a:lstStyle/>
          <a:p>
            <a:r>
              <a:rPr lang="en-US" dirty="0"/>
              <a:t>The National Cancer Institute (NCI) is the federal government's principal agency for cancer research and training.</a:t>
            </a:r>
          </a:p>
          <a:p>
            <a:pPr lvl="1"/>
            <a:r>
              <a:rPr lang="en-US" dirty="0"/>
              <a:t>Leads the nation’s research efforts to improve cancer prevention, detection, diagnosis, and survivorship</a:t>
            </a:r>
          </a:p>
          <a:p>
            <a:pPr lvl="1"/>
            <a:r>
              <a:rPr lang="en-US" dirty="0"/>
              <a:t>Supports 71 NCI-Designated Cancer Centers and </a:t>
            </a:r>
            <a:r>
              <a:rPr lang="en-US" dirty="0">
                <a:highlight>
                  <a:srgbClr val="FFFF00"/>
                </a:highlight>
              </a:rPr>
              <a:t>more than 5,000 grantees</a:t>
            </a:r>
          </a:p>
          <a:p>
            <a:pPr lvl="1"/>
            <a:r>
              <a:rPr lang="en-US" dirty="0"/>
              <a:t>As a federal agency, NCI receives its funds from Congress. The bulk of our budget supports extramural grants and cooperative agreements to facilitate research conducted at universities, medical schools, hospitals, cancer centers, research laboratories, and private firms in the United States and abroad.</a:t>
            </a:r>
          </a:p>
        </p:txBody>
      </p:sp>
      <p:sp>
        <p:nvSpPr>
          <p:cNvPr id="7" name="Text Box 150">
            <a:extLst>
              <a:ext uri="{FF2B5EF4-FFF2-40B4-BE49-F238E27FC236}">
                <a16:creationId xmlns:a16="http://schemas.microsoft.com/office/drawing/2014/main" id="{141647E2-7797-4BE9-A3F3-C5A42519E992}"/>
              </a:ext>
            </a:extLst>
          </p:cNvPr>
          <p:cNvSpPr txBox="1">
            <a:spLocks noChangeArrowheads="1"/>
          </p:cNvSpPr>
          <p:nvPr/>
        </p:nvSpPr>
        <p:spPr bwMode="auto">
          <a:xfrm>
            <a:off x="5052907" y="4777386"/>
            <a:ext cx="3664373" cy="230832"/>
          </a:xfrm>
          <a:prstGeom prst="rect">
            <a:avLst/>
          </a:prstGeom>
          <a:noFill/>
          <a:ln w="9525" algn="ctr">
            <a:noFill/>
            <a:miter lim="800000"/>
            <a:headEnd/>
            <a:tailEnd/>
          </a:ln>
        </p:spPr>
        <p:txBody>
          <a:bodyPr wrap="square">
            <a:spAutoFit/>
          </a:bodyPr>
          <a:lstStyle/>
          <a:p>
            <a:pPr eaLnBrk="0" hangingPunct="0"/>
            <a:r>
              <a:rPr lang="en-US" sz="900" dirty="0">
                <a:latin typeface="Arial" charset="0"/>
                <a:cs typeface="Arial" charset="0"/>
              </a:rPr>
              <a:t>Source: </a:t>
            </a:r>
            <a:r>
              <a:rPr lang="en-US" sz="900" dirty="0">
                <a:hlinkClick r:id="rId2"/>
              </a:rPr>
              <a:t>https://www.cancer.gov/about-nci/overview#mission-statement</a:t>
            </a:r>
            <a:endParaRPr lang="en-US" sz="900" i="1" dirty="0">
              <a:latin typeface="Arial" charset="0"/>
              <a:cs typeface="Arial" charset="0"/>
            </a:endParaRPr>
          </a:p>
        </p:txBody>
      </p:sp>
    </p:spTree>
    <p:extLst>
      <p:ext uri="{BB962C8B-B14F-4D97-AF65-F5344CB8AC3E}">
        <p14:creationId xmlns:p14="http://schemas.microsoft.com/office/powerpoint/2010/main" val="133142428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NCI, Division of Cancer Biology</a:t>
            </a:r>
          </a:p>
        </p:txBody>
      </p:sp>
      <p:sp>
        <p:nvSpPr>
          <p:cNvPr id="4" name="Content Placeholder 2"/>
          <p:cNvSpPr>
            <a:spLocks noGrp="1"/>
          </p:cNvSpPr>
          <p:nvPr>
            <p:ph sz="quarter" idx="11"/>
          </p:nvPr>
        </p:nvSpPr>
        <p:spPr>
          <a:xfrm>
            <a:off x="493776" y="721629"/>
            <a:ext cx="8165592" cy="3806828"/>
          </a:xfrm>
        </p:spPr>
        <p:txBody>
          <a:bodyPr>
            <a:normAutofit/>
          </a:bodyPr>
          <a:lstStyle/>
          <a:p>
            <a:pPr marL="0" indent="0">
              <a:buFont typeface="Arial" pitchFamily="34" charset="0"/>
              <a:buNone/>
              <a:defRPr/>
            </a:pPr>
            <a:r>
              <a:rPr lang="en-US" altLang="en-US" kern="0" dirty="0">
                <a:solidFill>
                  <a:srgbClr val="000000"/>
                </a:solidFill>
                <a:latin typeface="Arial"/>
                <a:ea typeface="+mn-ea"/>
              </a:rPr>
              <a:t>Our Mission:</a:t>
            </a:r>
          </a:p>
          <a:p>
            <a:pPr>
              <a:defRPr/>
            </a:pPr>
            <a:r>
              <a:rPr lang="en-US" altLang="en-US" i="1" kern="0" dirty="0">
                <a:solidFill>
                  <a:srgbClr val="C00000"/>
                </a:solidFill>
                <a:latin typeface="Arial"/>
                <a:ea typeface="+mn-ea"/>
              </a:rPr>
              <a:t>To ensure continuity and stability in basic cancer research while encouraging and facilitating the emergence of new ideas, concepts, technologies and possibilities through a broad portfolio of Investigator initiated research and specialized NCI programs.</a:t>
            </a:r>
          </a:p>
          <a:p>
            <a:pPr>
              <a:defRPr/>
            </a:pPr>
            <a:endParaRPr lang="en-US" dirty="0">
              <a:ea typeface="+mn-ea"/>
            </a:endParaRPr>
          </a:p>
        </p:txBody>
      </p:sp>
      <p:grpSp>
        <p:nvGrpSpPr>
          <p:cNvPr id="7" name="Group 4"/>
          <p:cNvGrpSpPr>
            <a:grpSpLocks/>
          </p:cNvGrpSpPr>
          <p:nvPr/>
        </p:nvGrpSpPr>
        <p:grpSpPr bwMode="auto">
          <a:xfrm>
            <a:off x="493490" y="2438401"/>
            <a:ext cx="8178798" cy="2342293"/>
            <a:chOff x="-258732" y="1558914"/>
            <a:chExt cx="7364444" cy="400431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32" y="4039225"/>
              <a:ext cx="1893888"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392" y="3239190"/>
              <a:ext cx="16287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71" y="2697788"/>
              <a:ext cx="19050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5218" y="2604062"/>
              <a:ext cx="180657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899" y="2233612"/>
              <a:ext cx="1547813" cy="19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
            <p:cNvSpPr txBox="1">
              <a:spLocks noChangeArrowheads="1"/>
            </p:cNvSpPr>
            <p:nvPr/>
          </p:nvSpPr>
          <p:spPr bwMode="auto">
            <a:xfrm>
              <a:off x="-123604" y="3110157"/>
              <a:ext cx="1447800" cy="114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b="1">
                  <a:solidFill>
                    <a:srgbClr val="000000"/>
                  </a:solidFill>
                  <a:latin typeface="Calibri" pitchFamily="34" charset="0"/>
                </a:rPr>
                <a:t>Genomic Alterations</a:t>
              </a:r>
            </a:p>
          </p:txBody>
        </p:sp>
        <p:sp>
          <p:nvSpPr>
            <p:cNvPr id="14" name="TextBox 10"/>
            <p:cNvSpPr txBox="1">
              <a:spLocks noChangeArrowheads="1"/>
            </p:cNvSpPr>
            <p:nvPr/>
          </p:nvSpPr>
          <p:spPr bwMode="auto">
            <a:xfrm>
              <a:off x="2667000" y="1714380"/>
              <a:ext cx="1447800" cy="1262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b="1" dirty="0">
                  <a:solidFill>
                    <a:srgbClr val="000000"/>
                  </a:solidFill>
                  <a:latin typeface="Calibri" pitchFamily="34" charset="0"/>
                </a:rPr>
                <a:t>Cellular Interactions</a:t>
              </a:r>
            </a:p>
          </p:txBody>
        </p:sp>
        <p:sp>
          <p:nvSpPr>
            <p:cNvPr id="15" name="TextBox 11"/>
            <p:cNvSpPr txBox="1">
              <a:spLocks noChangeArrowheads="1"/>
            </p:cNvSpPr>
            <p:nvPr/>
          </p:nvSpPr>
          <p:spPr bwMode="auto">
            <a:xfrm>
              <a:off x="1142124" y="2221019"/>
              <a:ext cx="1447800" cy="86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b="1" dirty="0">
                  <a:solidFill>
                    <a:srgbClr val="000000"/>
                  </a:solidFill>
                  <a:latin typeface="Calibri" pitchFamily="34" charset="0"/>
                </a:rPr>
                <a:t>Signaling Networks</a:t>
              </a:r>
            </a:p>
          </p:txBody>
        </p:sp>
        <p:sp>
          <p:nvSpPr>
            <p:cNvPr id="16" name="TextBox 12"/>
            <p:cNvSpPr txBox="1">
              <a:spLocks noChangeArrowheads="1"/>
            </p:cNvSpPr>
            <p:nvPr/>
          </p:nvSpPr>
          <p:spPr bwMode="auto">
            <a:xfrm>
              <a:off x="4114800" y="1558914"/>
              <a:ext cx="1447800" cy="1262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b="1" dirty="0">
                  <a:solidFill>
                    <a:srgbClr val="000000"/>
                  </a:solidFill>
                  <a:latin typeface="Calibri" pitchFamily="34" charset="0"/>
                </a:rPr>
                <a:t>Physiological Systems</a:t>
              </a:r>
            </a:p>
          </p:txBody>
        </p:sp>
        <p:sp>
          <p:nvSpPr>
            <p:cNvPr id="17" name="TextBox 13"/>
            <p:cNvSpPr txBox="1">
              <a:spLocks noChangeArrowheads="1"/>
            </p:cNvSpPr>
            <p:nvPr/>
          </p:nvSpPr>
          <p:spPr bwMode="auto">
            <a:xfrm>
              <a:off x="5634033" y="1580783"/>
              <a:ext cx="1447800" cy="97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600" b="1">
                  <a:solidFill>
                    <a:srgbClr val="000000"/>
                  </a:solidFill>
                  <a:latin typeface="Calibri" pitchFamily="34" charset="0"/>
                </a:rPr>
                <a:t>Environment</a:t>
              </a:r>
            </a:p>
          </p:txBody>
        </p:sp>
      </p:grpSp>
    </p:spTree>
    <p:extLst>
      <p:ext uri="{BB962C8B-B14F-4D97-AF65-F5344CB8AC3E}">
        <p14:creationId xmlns:p14="http://schemas.microsoft.com/office/powerpoint/2010/main" val="369170303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theme/theme1.xml><?xml version="1.0" encoding="utf-8"?>
<a:theme xmlns:a="http://schemas.openxmlformats.org/drawingml/2006/main" name="NCI PPT Template 16x9 WHIT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mpd="sng">
          <a:solidFill>
            <a:srgbClr val="00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000000"/>
          </a:solidFill>
          <a:prstDash val="das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19968</TotalTime>
  <Words>1230</Words>
  <Application>Microsoft Office PowerPoint</Application>
  <PresentationFormat>On-screen Show (16:9)</PresentationFormat>
  <Paragraphs>223</Paragraphs>
  <Slides>18</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Arial Narrow</vt:lpstr>
      <vt:lpstr>Calibri</vt:lpstr>
      <vt:lpstr>Calibri Light</vt:lpstr>
      <vt:lpstr>SapientCentroSlab-Light</vt:lpstr>
      <vt:lpstr>Times New Roman</vt:lpstr>
      <vt:lpstr>Wingdings</vt:lpstr>
      <vt:lpstr>NCI PPT Template 16x9 WHITE</vt:lpstr>
      <vt:lpstr>Office Theme</vt:lpstr>
      <vt:lpstr> Intro to the CSBC/PS-ON Summer Undergraduate Research Program &amp; miniDREAM ‘Challenge’</vt:lpstr>
      <vt:lpstr>Agenda</vt:lpstr>
      <vt:lpstr>PowerPoint Presentation</vt:lpstr>
      <vt:lpstr>PowerPoint Presentation</vt:lpstr>
      <vt:lpstr>PowerPoint Presentation</vt:lpstr>
      <vt:lpstr>PowerPoint Presentation</vt:lpstr>
      <vt:lpstr>National Institutes of Health (NIH)  </vt:lpstr>
      <vt:lpstr>National Cancer Institute</vt:lpstr>
      <vt:lpstr>NCI, Division of Cancer Biology</vt:lpstr>
      <vt:lpstr>&gt;1.8M Americans will be diagnosed with cancer in 2020</vt:lpstr>
      <vt:lpstr>But…Progress is Hopeful and More Work Needs to be Done</vt:lpstr>
      <vt:lpstr>  Can we bring new approaches to cancer research? How Things Appear is Always a Matter of Perspective . . . </vt:lpstr>
      <vt:lpstr>The PS-ON and CSBC investigators bring new approaches to cancer research</vt:lpstr>
      <vt:lpstr>PowerPoint Presentation</vt:lpstr>
      <vt:lpstr>Summer Program Goals:</vt:lpstr>
      <vt:lpstr>Program Expectations:</vt:lpstr>
      <vt:lpstr>2020 Summer Team Activities:</vt:lpstr>
      <vt:lpstr>Thank you!</vt:lpstr>
    </vt:vector>
  </TitlesOfParts>
  <Company>Sapient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Wetzel, Erin (NIH/NCI) [E]</cp:lastModifiedBy>
  <cp:revision>451</cp:revision>
  <cp:lastPrinted>2016-08-23T14:44:11Z</cp:lastPrinted>
  <dcterms:created xsi:type="dcterms:W3CDTF">2013-05-02T18:01:03Z</dcterms:created>
  <dcterms:modified xsi:type="dcterms:W3CDTF">2020-06-16T03:41:10Z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